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Inter"/>
      <p:regular r:id="rId17"/>
    </p:embeddedFont>
    <p:embeddedFont>
      <p:font typeface="Inter"/>
      <p:regular r:id="rId18"/>
    </p:embeddedFont>
    <p:embeddedFont>
      <p:font typeface="Inter"/>
      <p:regular r:id="rId19"/>
    </p:embeddedFont>
    <p:embeddedFont>
      <p:font typeface="Inter"/>
      <p:regular r:id="rId20"/>
    </p:embeddedFont>
    <p:embeddedFont>
      <p:font typeface="Inter"/>
      <p:regular r:id="rId21"/>
    </p:embeddedFont>
    <p:embeddedFont>
      <p:font typeface="Inter"/>
      <p:regular r:id="rId22"/>
    </p:embeddedFont>
    <p:embeddedFont>
      <p:font typeface="Inter"/>
      <p:regular r:id="rId23"/>
    </p:embeddedFont>
    <p:embeddedFont>
      <p:font typeface="Inter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image" Target="../media/image-10-8.png"/><Relationship Id="rId9" Type="http://schemas.openxmlformats.org/officeDocument/2006/relationships/image" Target="../media/image-10-9.svg"/><Relationship Id="rId10" Type="http://schemas.openxmlformats.org/officeDocument/2006/relationships/slideLayout" Target="../slideLayouts/slideLayout11.xml"/><Relationship Id="rId11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slideLayout" Target="../slideLayouts/slideLayout9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slideLayout" Target="../slideLayouts/slideLayout10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5574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Unearthing Earth's Riches: Minerals and Energy Resources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2224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Minerals are naturally occurring, solid, inorganic substances with a definite chemical composition and internal atomic structure. They are fundamental building blocks of our planet, essential for industrial development and daily life.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20026" y="731877"/>
            <a:ext cx="8276749" cy="774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Conservation of Energy Resources: A Shared Responsibility</a:t>
            </a:r>
            <a:endParaRPr lang="en-US" sz="2400" dirty="0"/>
          </a:p>
        </p:txBody>
      </p:sp>
      <p:sp>
        <p:nvSpPr>
          <p:cNvPr id="4" name="Shape 1"/>
          <p:cNvSpPr/>
          <p:nvPr/>
        </p:nvSpPr>
        <p:spPr>
          <a:xfrm>
            <a:off x="5920026" y="1692116"/>
            <a:ext cx="8276749" cy="1224558"/>
          </a:xfrm>
          <a:prstGeom prst="roundRect">
            <a:avLst>
              <a:gd name="adj" fmla="val 425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051471" y="1823561"/>
            <a:ext cx="371713" cy="371713"/>
          </a:xfrm>
          <a:prstGeom prst="roundRect">
            <a:avLst>
              <a:gd name="adj" fmla="val 24597164"/>
            </a:avLst>
          </a:prstGeom>
          <a:solidFill>
            <a:srgbClr val="4950BC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3745" y="1925836"/>
            <a:ext cx="167164" cy="16716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051471" y="2319099"/>
            <a:ext cx="1548884" cy="193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Efficient Use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6051471" y="2586990"/>
            <a:ext cx="801385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Adopting energy-efficient appliances and technologies to reduce consumption in homes, industries, and transportation.</a:t>
            </a:r>
            <a:endParaRPr lang="en-US" sz="950" dirty="0"/>
          </a:p>
        </p:txBody>
      </p:sp>
      <p:sp>
        <p:nvSpPr>
          <p:cNvPr id="9" name="Shape 5"/>
          <p:cNvSpPr/>
          <p:nvPr/>
        </p:nvSpPr>
        <p:spPr>
          <a:xfrm>
            <a:off x="5920026" y="3040499"/>
            <a:ext cx="8276749" cy="1224558"/>
          </a:xfrm>
          <a:prstGeom prst="roundRect">
            <a:avLst>
              <a:gd name="adj" fmla="val 425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6051471" y="3171944"/>
            <a:ext cx="371713" cy="371713"/>
          </a:xfrm>
          <a:prstGeom prst="roundRect">
            <a:avLst>
              <a:gd name="adj" fmla="val 24597164"/>
            </a:avLst>
          </a:prstGeom>
          <a:solidFill>
            <a:srgbClr val="4950BC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53745" y="3274219"/>
            <a:ext cx="167164" cy="16716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051471" y="3667482"/>
            <a:ext cx="1592580" cy="193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Promote Renewables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6051471" y="3935373"/>
            <a:ext cx="801385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Investing in and promoting the widespread adoption of solar, wind, hydro, and other non-conventional energy sources.</a:t>
            </a:r>
            <a:endParaRPr lang="en-US" sz="950" dirty="0"/>
          </a:p>
        </p:txBody>
      </p:sp>
      <p:sp>
        <p:nvSpPr>
          <p:cNvPr id="14" name="Shape 9"/>
          <p:cNvSpPr/>
          <p:nvPr/>
        </p:nvSpPr>
        <p:spPr>
          <a:xfrm>
            <a:off x="5920026" y="4388882"/>
            <a:ext cx="8276749" cy="1224558"/>
          </a:xfrm>
          <a:prstGeom prst="roundRect">
            <a:avLst>
              <a:gd name="adj" fmla="val 425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051471" y="4520327"/>
            <a:ext cx="371713" cy="371713"/>
          </a:xfrm>
          <a:prstGeom prst="roundRect">
            <a:avLst>
              <a:gd name="adj" fmla="val 24597164"/>
            </a:avLst>
          </a:prstGeom>
          <a:solidFill>
            <a:srgbClr val="4950BC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3745" y="4622602"/>
            <a:ext cx="167164" cy="16716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051471" y="5015865"/>
            <a:ext cx="1548884" cy="193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Reduce Wastage</a:t>
            </a:r>
            <a:endParaRPr lang="en-US" sz="1200" dirty="0"/>
          </a:p>
        </p:txBody>
      </p:sp>
      <p:sp>
        <p:nvSpPr>
          <p:cNvPr id="18" name="Text 12"/>
          <p:cNvSpPr/>
          <p:nvPr/>
        </p:nvSpPr>
        <p:spPr>
          <a:xfrm>
            <a:off x="6051471" y="5283756"/>
            <a:ext cx="801385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Minimising energy losses in transmission and distribution, and discouraging wasteful consumption habits among individuals.</a:t>
            </a:r>
            <a:endParaRPr lang="en-US" sz="950" dirty="0"/>
          </a:p>
        </p:txBody>
      </p:sp>
      <p:sp>
        <p:nvSpPr>
          <p:cNvPr id="19" name="Shape 13"/>
          <p:cNvSpPr/>
          <p:nvPr/>
        </p:nvSpPr>
        <p:spPr>
          <a:xfrm>
            <a:off x="5920026" y="5737265"/>
            <a:ext cx="8276749" cy="1224558"/>
          </a:xfrm>
          <a:prstGeom prst="roundRect">
            <a:avLst>
              <a:gd name="adj" fmla="val 425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6051471" y="5868710"/>
            <a:ext cx="371713" cy="371713"/>
          </a:xfrm>
          <a:prstGeom prst="roundRect">
            <a:avLst>
              <a:gd name="adj" fmla="val 24597164"/>
            </a:avLst>
          </a:prstGeom>
          <a:solidFill>
            <a:srgbClr val="4950BC"/>
          </a:solidFill>
          <a:ln/>
        </p:spPr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53745" y="5970984"/>
            <a:ext cx="167164" cy="167164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051471" y="6364248"/>
            <a:ext cx="1548884" cy="193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Public Awareness</a:t>
            </a:r>
            <a:endParaRPr lang="en-US" sz="1200" dirty="0"/>
          </a:p>
        </p:txBody>
      </p:sp>
      <p:sp>
        <p:nvSpPr>
          <p:cNvPr id="23" name="Text 16"/>
          <p:cNvSpPr/>
          <p:nvPr/>
        </p:nvSpPr>
        <p:spPr>
          <a:xfrm>
            <a:off x="6051471" y="6632138"/>
            <a:ext cx="801385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Educating communities about the importance of energy conservation and encouraging responsible energy consumption behaviour.</a:t>
            </a:r>
            <a:endParaRPr lang="en-US" sz="950" dirty="0"/>
          </a:p>
        </p:txBody>
      </p:sp>
      <p:sp>
        <p:nvSpPr>
          <p:cNvPr id="24" name="Text 17"/>
          <p:cNvSpPr/>
          <p:nvPr/>
        </p:nvSpPr>
        <p:spPr>
          <a:xfrm>
            <a:off x="5920026" y="7101126"/>
            <a:ext cx="8276749" cy="396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Conserving energy resources is paramount for a sustainable future, ensuring energy security and environmental protection for generations to come. Every step towards conservation is a step towards a greener planet.</a:t>
            </a:r>
            <a:endParaRPr lang="en-US" sz="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7919" y="391239"/>
            <a:ext cx="6684764" cy="444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Study and Occurrence of Minerals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97919" y="1177290"/>
            <a:ext cx="6643807" cy="682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Geographers delve into the spatial distribution, economic significance, and environmental impact of mineral resources. They analyse how minerals influence land use patterns and regional development.</a:t>
            </a:r>
            <a:endParaRPr lang="en-US" sz="11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919" y="2020253"/>
            <a:ext cx="6643807" cy="664380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496294" y="1177290"/>
            <a:ext cx="6643807" cy="682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Geologists, conversely, focus on the formation, physical and chemical properties, and modes of occurrence of minerals within the Earth's crust. Their work helps in identifying potential mineral deposits.</a:t>
            </a:r>
            <a:endParaRPr lang="en-US" sz="11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294" y="2020253"/>
            <a:ext cx="6643807" cy="66438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97919" y="8984099"/>
            <a:ext cx="13634561" cy="4552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Minerals occur in various forms: in igneous and metamorphic rocks (veins, lodes), sedimentary rocks (beds, layers), through decomposition of surface rocks, and as alluvial deposits in sands of valley floors.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3151" y="348139"/>
            <a:ext cx="10988993" cy="395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Classification of Minerals and Manganese Production in India (2018-19)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443151" y="997029"/>
            <a:ext cx="13744099" cy="202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Minerals are broadly classified into metallic (e.g., iron ore, bauxite) and non-metallic (e.g., limestone, mica) categories. Metallic minerals are further grouped as ferrous, non-ferrous, and precious metals.</a:t>
            </a:r>
            <a:endParaRPr lang="en-US" sz="9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151" y="1342073"/>
            <a:ext cx="13744099" cy="7539514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2464832" y="8912066"/>
            <a:ext cx="126563" cy="126563"/>
          </a:xfrm>
          <a:prstGeom prst="roundRect">
            <a:avLst>
              <a:gd name="adj" fmla="val 14450"/>
            </a:avLst>
          </a:prstGeom>
          <a:solidFill>
            <a:srgbClr val="151738"/>
          </a:solidFill>
          <a:ln/>
        </p:spPr>
      </p:sp>
      <p:sp>
        <p:nvSpPr>
          <p:cNvPr id="6" name="Text 3"/>
          <p:cNvSpPr/>
          <p:nvPr/>
        </p:nvSpPr>
        <p:spPr>
          <a:xfrm>
            <a:off x="2652355" y="8912066"/>
            <a:ext cx="417671" cy="126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Odisha</a:t>
            </a:r>
            <a:endParaRPr lang="en-US" sz="950" dirty="0"/>
          </a:p>
        </p:txBody>
      </p:sp>
      <p:sp>
        <p:nvSpPr>
          <p:cNvPr id="7" name="Shape 4"/>
          <p:cNvSpPr/>
          <p:nvPr/>
        </p:nvSpPr>
        <p:spPr>
          <a:xfrm>
            <a:off x="3939302" y="8912066"/>
            <a:ext cx="126563" cy="126563"/>
          </a:xfrm>
          <a:prstGeom prst="roundRect">
            <a:avLst>
              <a:gd name="adj" fmla="val 14450"/>
            </a:avLst>
          </a:prstGeom>
          <a:solidFill>
            <a:srgbClr val="292D6F"/>
          </a:solidFill>
          <a:ln/>
        </p:spPr>
      </p:sp>
      <p:sp>
        <p:nvSpPr>
          <p:cNvPr id="8" name="Text 5"/>
          <p:cNvSpPr/>
          <p:nvPr/>
        </p:nvSpPr>
        <p:spPr>
          <a:xfrm>
            <a:off x="4126825" y="8912066"/>
            <a:ext cx="1005602" cy="126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Madhya Pradesh</a:t>
            </a:r>
            <a:endParaRPr lang="en-US" sz="950" dirty="0"/>
          </a:p>
        </p:txBody>
      </p:sp>
      <p:sp>
        <p:nvSpPr>
          <p:cNvPr id="9" name="Shape 6"/>
          <p:cNvSpPr/>
          <p:nvPr/>
        </p:nvSpPr>
        <p:spPr>
          <a:xfrm>
            <a:off x="6845379" y="8912066"/>
            <a:ext cx="126563" cy="126563"/>
          </a:xfrm>
          <a:prstGeom prst="roundRect">
            <a:avLst>
              <a:gd name="adj" fmla="val 14450"/>
            </a:avLst>
          </a:prstGeom>
          <a:solidFill>
            <a:srgbClr val="3D44A6"/>
          </a:solidFill>
          <a:ln/>
        </p:spPr>
      </p:sp>
      <p:sp>
        <p:nvSpPr>
          <p:cNvPr id="10" name="Text 7"/>
          <p:cNvSpPr/>
          <p:nvPr/>
        </p:nvSpPr>
        <p:spPr>
          <a:xfrm>
            <a:off x="7032903" y="8912066"/>
            <a:ext cx="751880" cy="126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Maharashtra</a:t>
            </a:r>
            <a:endParaRPr lang="en-US" sz="950" dirty="0"/>
          </a:p>
        </p:txBody>
      </p:sp>
      <p:sp>
        <p:nvSpPr>
          <p:cNvPr id="11" name="Shape 8"/>
          <p:cNvSpPr/>
          <p:nvPr/>
        </p:nvSpPr>
        <p:spPr>
          <a:xfrm>
            <a:off x="9697998" y="8912066"/>
            <a:ext cx="126563" cy="126563"/>
          </a:xfrm>
          <a:prstGeom prst="roundRect">
            <a:avLst>
              <a:gd name="adj" fmla="val 14450"/>
            </a:avLst>
          </a:prstGeom>
          <a:solidFill>
            <a:srgbClr val="686DC7"/>
          </a:solidFill>
          <a:ln/>
        </p:spPr>
      </p:sp>
      <p:sp>
        <p:nvSpPr>
          <p:cNvPr id="12" name="Text 9"/>
          <p:cNvSpPr/>
          <p:nvPr/>
        </p:nvSpPr>
        <p:spPr>
          <a:xfrm>
            <a:off x="9885521" y="8912066"/>
            <a:ext cx="605195" cy="126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Karnataka</a:t>
            </a:r>
            <a:endParaRPr lang="en-US" sz="950" dirty="0"/>
          </a:p>
        </p:txBody>
      </p:sp>
      <p:sp>
        <p:nvSpPr>
          <p:cNvPr id="13" name="Shape 10"/>
          <p:cNvSpPr/>
          <p:nvPr/>
        </p:nvSpPr>
        <p:spPr>
          <a:xfrm>
            <a:off x="11560254" y="8912066"/>
            <a:ext cx="126563" cy="126563"/>
          </a:xfrm>
          <a:prstGeom prst="roundRect">
            <a:avLst>
              <a:gd name="adj" fmla="val 14450"/>
            </a:avLst>
          </a:prstGeom>
          <a:solidFill>
            <a:srgbClr val="9FA3DC"/>
          </a:solidFill>
          <a:ln/>
        </p:spPr>
      </p:sp>
      <p:sp>
        <p:nvSpPr>
          <p:cNvPr id="14" name="Text 11"/>
          <p:cNvSpPr/>
          <p:nvPr/>
        </p:nvSpPr>
        <p:spPr>
          <a:xfrm>
            <a:off x="11747778" y="8912066"/>
            <a:ext cx="745212" cy="126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Other States</a:t>
            </a:r>
            <a:endParaRPr lang="en-US" sz="950" dirty="0"/>
          </a:p>
        </p:txBody>
      </p:sp>
      <p:sp>
        <p:nvSpPr>
          <p:cNvPr id="15" name="Text 12"/>
          <p:cNvSpPr/>
          <p:nvPr/>
        </p:nvSpPr>
        <p:spPr>
          <a:xfrm>
            <a:off x="443151" y="9181148"/>
            <a:ext cx="13744099" cy="202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Manganese is a vital ferrous metallic mineral primarily used in the manufacturing of steel. Odisha emerged as the leading producer in India, contributing over one-third of the total production in 2018-19.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1965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Important Mineral-Rich Regions of India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77737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India is blessed with a diverse range of mineral resources. The peninsular plateau region holds significant reserves of coal, metallic minerals, mica, and other non-metallic minerals.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12123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mineral belts include the Chota Nagpur Plateau, Karnataka plateau, and the Gujarat-Rajasthan belt, each contributing unique mineral wealth to the nation's economy.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5330" y="577691"/>
            <a:ext cx="13159740" cy="1313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Bauxite and Limestone Production in India (2018-19)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35330" y="2416016"/>
            <a:ext cx="2626162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Bauxite Production</a:t>
            </a:r>
            <a:endParaRPr lang="en-US" sz="20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330" y="2980611"/>
            <a:ext cx="6323648" cy="2937986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35330" y="5949077"/>
            <a:ext cx="210026" cy="210026"/>
          </a:xfrm>
          <a:prstGeom prst="roundRect">
            <a:avLst>
              <a:gd name="adj" fmla="val 8707"/>
            </a:avLst>
          </a:prstGeom>
          <a:solidFill>
            <a:srgbClr val="151738"/>
          </a:solidFill>
          <a:ln/>
        </p:spPr>
      </p:sp>
      <p:sp>
        <p:nvSpPr>
          <p:cNvPr id="6" name="Text 3"/>
          <p:cNvSpPr/>
          <p:nvPr/>
        </p:nvSpPr>
        <p:spPr>
          <a:xfrm>
            <a:off x="1006316" y="5949077"/>
            <a:ext cx="693063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Odisha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2893933" y="5949077"/>
            <a:ext cx="210026" cy="210026"/>
          </a:xfrm>
          <a:prstGeom prst="roundRect">
            <a:avLst>
              <a:gd name="adj" fmla="val 8707"/>
            </a:avLst>
          </a:prstGeom>
          <a:solidFill>
            <a:srgbClr val="292D6F"/>
          </a:solidFill>
          <a:ln/>
        </p:spPr>
      </p:sp>
      <p:sp>
        <p:nvSpPr>
          <p:cNvPr id="8" name="Text 5"/>
          <p:cNvSpPr/>
          <p:nvPr/>
        </p:nvSpPr>
        <p:spPr>
          <a:xfrm>
            <a:off x="3164919" y="5949077"/>
            <a:ext cx="715447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Gujarat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5052655" y="5949077"/>
            <a:ext cx="210026" cy="210026"/>
          </a:xfrm>
          <a:prstGeom prst="roundRect">
            <a:avLst>
              <a:gd name="adj" fmla="val 8707"/>
            </a:avLst>
          </a:prstGeom>
          <a:solidFill>
            <a:srgbClr val="3D44A6"/>
          </a:solidFill>
          <a:ln/>
        </p:spPr>
      </p:sp>
      <p:sp>
        <p:nvSpPr>
          <p:cNvPr id="10" name="Text 7"/>
          <p:cNvSpPr/>
          <p:nvPr/>
        </p:nvSpPr>
        <p:spPr>
          <a:xfrm>
            <a:off x="5323642" y="5949077"/>
            <a:ext cx="1054537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Jharkhand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735330" y="6311622"/>
            <a:ext cx="210026" cy="210026"/>
          </a:xfrm>
          <a:prstGeom prst="roundRect">
            <a:avLst>
              <a:gd name="adj" fmla="val 8707"/>
            </a:avLst>
          </a:prstGeom>
          <a:solidFill>
            <a:srgbClr val="686DC7"/>
          </a:solidFill>
          <a:ln/>
        </p:spPr>
      </p:sp>
      <p:sp>
        <p:nvSpPr>
          <p:cNvPr id="12" name="Text 9"/>
          <p:cNvSpPr/>
          <p:nvPr/>
        </p:nvSpPr>
        <p:spPr>
          <a:xfrm>
            <a:off x="1006316" y="6311622"/>
            <a:ext cx="1247656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Maharashtra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2893933" y="6311622"/>
            <a:ext cx="210026" cy="210026"/>
          </a:xfrm>
          <a:prstGeom prst="roundRect">
            <a:avLst>
              <a:gd name="adj" fmla="val 8707"/>
            </a:avLst>
          </a:prstGeom>
          <a:solidFill>
            <a:srgbClr val="9FA3DC"/>
          </a:solidFill>
          <a:ln/>
        </p:spPr>
      </p:sp>
      <p:sp>
        <p:nvSpPr>
          <p:cNvPr id="14" name="Text 11"/>
          <p:cNvSpPr/>
          <p:nvPr/>
        </p:nvSpPr>
        <p:spPr>
          <a:xfrm>
            <a:off x="3164919" y="6311622"/>
            <a:ext cx="1236583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Other States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735330" y="6758107"/>
            <a:ext cx="6323648" cy="672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Bauxite, the primary ore for aluminium, is predominantly found in Odisha, which accounts for nearly half of India's production.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7579043" y="2416016"/>
            <a:ext cx="2806065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Limestone Production</a:t>
            </a:r>
            <a:endParaRPr lang="en-US" sz="2050" dirty="0"/>
          </a:p>
        </p:txBody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043" y="2980611"/>
            <a:ext cx="6323648" cy="2937986"/>
          </a:xfrm>
          <a:prstGeom prst="rect">
            <a:avLst/>
          </a:prstGeom>
        </p:spPr>
      </p:pic>
      <p:sp>
        <p:nvSpPr>
          <p:cNvPr id="18" name="Shape 14"/>
          <p:cNvSpPr/>
          <p:nvPr/>
        </p:nvSpPr>
        <p:spPr>
          <a:xfrm>
            <a:off x="7579043" y="5949077"/>
            <a:ext cx="210026" cy="210026"/>
          </a:xfrm>
          <a:prstGeom prst="roundRect">
            <a:avLst>
              <a:gd name="adj" fmla="val 8707"/>
            </a:avLst>
          </a:prstGeom>
          <a:solidFill>
            <a:srgbClr val="151738"/>
          </a:solidFill>
          <a:ln/>
        </p:spPr>
      </p:sp>
      <p:sp>
        <p:nvSpPr>
          <p:cNvPr id="19" name="Text 15"/>
          <p:cNvSpPr/>
          <p:nvPr/>
        </p:nvSpPr>
        <p:spPr>
          <a:xfrm>
            <a:off x="7850029" y="5949077"/>
            <a:ext cx="966668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Rajasthan</a:t>
            </a:r>
            <a:endParaRPr lang="en-US" sz="1650" dirty="0"/>
          </a:p>
        </p:txBody>
      </p:sp>
      <p:sp>
        <p:nvSpPr>
          <p:cNvPr id="20" name="Shape 16"/>
          <p:cNvSpPr/>
          <p:nvPr/>
        </p:nvSpPr>
        <p:spPr>
          <a:xfrm>
            <a:off x="9737646" y="5949077"/>
            <a:ext cx="210026" cy="210026"/>
          </a:xfrm>
          <a:prstGeom prst="roundRect">
            <a:avLst>
              <a:gd name="adj" fmla="val 8707"/>
            </a:avLst>
          </a:prstGeom>
          <a:solidFill>
            <a:srgbClr val="292D6F"/>
          </a:solidFill>
          <a:ln/>
        </p:spPr>
      </p:sp>
      <p:sp>
        <p:nvSpPr>
          <p:cNvPr id="21" name="Text 17"/>
          <p:cNvSpPr/>
          <p:nvPr/>
        </p:nvSpPr>
        <p:spPr>
          <a:xfrm>
            <a:off x="10008632" y="5949077"/>
            <a:ext cx="1668661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Madhya Pradesh</a:t>
            </a:r>
            <a:endParaRPr lang="en-US" sz="1650" dirty="0"/>
          </a:p>
        </p:txBody>
      </p:sp>
      <p:sp>
        <p:nvSpPr>
          <p:cNvPr id="22" name="Shape 18"/>
          <p:cNvSpPr/>
          <p:nvPr/>
        </p:nvSpPr>
        <p:spPr>
          <a:xfrm>
            <a:off x="11896368" y="5949077"/>
            <a:ext cx="210026" cy="210026"/>
          </a:xfrm>
          <a:prstGeom prst="roundRect">
            <a:avLst>
              <a:gd name="adj" fmla="val 8707"/>
            </a:avLst>
          </a:prstGeom>
          <a:solidFill>
            <a:srgbClr val="3D44A6"/>
          </a:solidFill>
          <a:ln/>
        </p:spPr>
      </p:sp>
      <p:sp>
        <p:nvSpPr>
          <p:cNvPr id="23" name="Text 19"/>
          <p:cNvSpPr/>
          <p:nvPr/>
        </p:nvSpPr>
        <p:spPr>
          <a:xfrm>
            <a:off x="12167354" y="5949077"/>
            <a:ext cx="1595199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Andhra Pradesh</a:t>
            </a:r>
            <a:endParaRPr lang="en-US" sz="1650" dirty="0"/>
          </a:p>
        </p:txBody>
      </p:sp>
      <p:sp>
        <p:nvSpPr>
          <p:cNvPr id="24" name="Shape 20"/>
          <p:cNvSpPr/>
          <p:nvPr/>
        </p:nvSpPr>
        <p:spPr>
          <a:xfrm>
            <a:off x="7579043" y="6311622"/>
            <a:ext cx="210026" cy="210026"/>
          </a:xfrm>
          <a:prstGeom prst="roundRect">
            <a:avLst>
              <a:gd name="adj" fmla="val 8707"/>
            </a:avLst>
          </a:prstGeom>
          <a:solidFill>
            <a:srgbClr val="686DC7"/>
          </a:solidFill>
          <a:ln/>
        </p:spPr>
      </p:sp>
      <p:sp>
        <p:nvSpPr>
          <p:cNvPr id="25" name="Text 21"/>
          <p:cNvSpPr/>
          <p:nvPr/>
        </p:nvSpPr>
        <p:spPr>
          <a:xfrm>
            <a:off x="7850029" y="6311622"/>
            <a:ext cx="1272183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Chhattisgarh</a:t>
            </a:r>
            <a:endParaRPr lang="en-US" sz="1650" dirty="0"/>
          </a:p>
        </p:txBody>
      </p:sp>
      <p:sp>
        <p:nvSpPr>
          <p:cNvPr id="26" name="Shape 22"/>
          <p:cNvSpPr/>
          <p:nvPr/>
        </p:nvSpPr>
        <p:spPr>
          <a:xfrm>
            <a:off x="9737646" y="6311622"/>
            <a:ext cx="210026" cy="210026"/>
          </a:xfrm>
          <a:prstGeom prst="roundRect">
            <a:avLst>
              <a:gd name="adj" fmla="val 8707"/>
            </a:avLst>
          </a:prstGeom>
          <a:solidFill>
            <a:srgbClr val="9FA3DC"/>
          </a:solidFill>
          <a:ln/>
        </p:spPr>
      </p:sp>
      <p:sp>
        <p:nvSpPr>
          <p:cNvPr id="27" name="Text 23"/>
          <p:cNvSpPr/>
          <p:nvPr/>
        </p:nvSpPr>
        <p:spPr>
          <a:xfrm>
            <a:off x="10008632" y="6311622"/>
            <a:ext cx="1236583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Other States</a:t>
            </a:r>
            <a:endParaRPr lang="en-US" sz="1650" dirty="0"/>
          </a:p>
        </p:txBody>
      </p:sp>
      <p:sp>
        <p:nvSpPr>
          <p:cNvPr id="28" name="Text 24"/>
          <p:cNvSpPr/>
          <p:nvPr/>
        </p:nvSpPr>
        <p:spPr>
          <a:xfrm>
            <a:off x="7579043" y="6758107"/>
            <a:ext cx="6323648" cy="1008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Limestone, a non-metallic mineral, is crucial for the cement industry. Rajasthan, Madhya Pradesh, and Andhra Pradesh are key producers.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3621" y="718185"/>
            <a:ext cx="7889558" cy="1119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Hazards Associated with Mining Activities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113621" y="2106930"/>
            <a:ext cx="3855125" cy="2225159"/>
          </a:xfrm>
          <a:prstGeom prst="roundRect">
            <a:avLst>
              <a:gd name="adj" fmla="val 4931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090761" y="2106930"/>
            <a:ext cx="91440" cy="2225159"/>
          </a:xfrm>
          <a:prstGeom prst="roundRect">
            <a:avLst>
              <a:gd name="adj" fmla="val 82326"/>
            </a:avLst>
          </a:prstGeom>
          <a:solidFill>
            <a:srgbClr val="4950BC"/>
          </a:solidFill>
          <a:ln/>
        </p:spPr>
      </p:sp>
      <p:sp>
        <p:nvSpPr>
          <p:cNvPr id="6" name="Text 3"/>
          <p:cNvSpPr/>
          <p:nvPr/>
        </p:nvSpPr>
        <p:spPr>
          <a:xfrm>
            <a:off x="6384250" y="2308979"/>
            <a:ext cx="2978706" cy="280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Environmental Degradation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384250" y="2696527"/>
            <a:ext cx="3382447" cy="11468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Mining often leads to land degradation, deforestation, and soil erosion. Open-cast mining, in particular, scars landscapes and disrupts ecosystems.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10147935" y="2106930"/>
            <a:ext cx="3855244" cy="2225159"/>
          </a:xfrm>
          <a:prstGeom prst="roundRect">
            <a:avLst>
              <a:gd name="adj" fmla="val 4931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125075" y="2106930"/>
            <a:ext cx="91440" cy="2225159"/>
          </a:xfrm>
          <a:prstGeom prst="roundRect">
            <a:avLst>
              <a:gd name="adj" fmla="val 82326"/>
            </a:avLst>
          </a:prstGeom>
          <a:solidFill>
            <a:srgbClr val="4950BC"/>
          </a:solidFill>
          <a:ln/>
        </p:spPr>
      </p:sp>
      <p:sp>
        <p:nvSpPr>
          <p:cNvPr id="10" name="Text 7"/>
          <p:cNvSpPr/>
          <p:nvPr/>
        </p:nvSpPr>
        <p:spPr>
          <a:xfrm>
            <a:off x="10418564" y="2308979"/>
            <a:ext cx="2504242" cy="280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Air and Water Pollution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10418564" y="2696527"/>
            <a:ext cx="3382566" cy="1433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Dust generated from mining operations causes severe air pollution. Water bodies are contaminated by acid mine drainage and discharge of toxic effluents.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6113621" y="4511278"/>
            <a:ext cx="3855125" cy="2225159"/>
          </a:xfrm>
          <a:prstGeom prst="roundRect">
            <a:avLst>
              <a:gd name="adj" fmla="val 4931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090761" y="4511278"/>
            <a:ext cx="91440" cy="2225159"/>
          </a:xfrm>
          <a:prstGeom prst="roundRect">
            <a:avLst>
              <a:gd name="adj" fmla="val 82326"/>
            </a:avLst>
          </a:prstGeom>
          <a:solidFill>
            <a:srgbClr val="4950BC"/>
          </a:solidFill>
          <a:ln/>
        </p:spPr>
      </p:sp>
      <p:sp>
        <p:nvSpPr>
          <p:cNvPr id="14" name="Text 11"/>
          <p:cNvSpPr/>
          <p:nvPr/>
        </p:nvSpPr>
        <p:spPr>
          <a:xfrm>
            <a:off x="6384250" y="4713327"/>
            <a:ext cx="2872621" cy="280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Occupational Health Risks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6384250" y="5100876"/>
            <a:ext cx="3382447" cy="1433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Miners face significant health hazards, including respiratory diseases like silicosis and asbestosis, hearing loss, and injuries due to hazardous working conditions.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6113621" y="6938010"/>
            <a:ext cx="7889558" cy="573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Sustainable mining practices and strict regulations are imperative to mitigate these adverse impacts and ensure the well-being of both the environment and the workforce.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685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1158" y="3145750"/>
            <a:ext cx="11392138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Energy Resources: The Lifeline of Development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91158" y="4059079"/>
            <a:ext cx="13248084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Energy resources are indispensable for all forms of human activity, from powering industries to lighting homes. They are broadly categorised into conventional and non-conventional sources.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91158" y="4913233"/>
            <a:ext cx="13248084" cy="1784985"/>
          </a:xfrm>
          <a:prstGeom prst="roundRect">
            <a:avLst>
              <a:gd name="adj" fmla="val 464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98778" y="4920853"/>
            <a:ext cx="6616422" cy="1769745"/>
          </a:xfrm>
          <a:prstGeom prst="roundRect">
            <a:avLst>
              <a:gd name="adj" fmla="val 4687"/>
            </a:avLst>
          </a:prstGeom>
          <a:solidFill>
            <a:srgbClr val="DADBF1"/>
          </a:solidFill>
          <a:ln/>
        </p:spPr>
      </p:sp>
      <p:sp>
        <p:nvSpPr>
          <p:cNvPr id="7" name="Text 4"/>
          <p:cNvSpPr/>
          <p:nvPr/>
        </p:nvSpPr>
        <p:spPr>
          <a:xfrm>
            <a:off x="896183" y="5118259"/>
            <a:ext cx="2648903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Conventional Sources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896183" y="5545217"/>
            <a:ext cx="6221611" cy="947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These are traditional sources, exhaustible and widely used, primarily fossil fuels like coal, petroleum, and natural gas. Hydroelectricity also falls under this category.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315200" y="4920853"/>
            <a:ext cx="6616422" cy="1769745"/>
          </a:xfrm>
          <a:prstGeom prst="rect">
            <a:avLst/>
          </a:prstGeom>
          <a:solidFill>
            <a:srgbClr val="DADBF1"/>
          </a:solidFill>
          <a:ln/>
        </p:spPr>
      </p:sp>
      <p:sp>
        <p:nvSpPr>
          <p:cNvPr id="10" name="Shape 7"/>
          <p:cNvSpPr/>
          <p:nvPr/>
        </p:nvSpPr>
        <p:spPr>
          <a:xfrm>
            <a:off x="7315200" y="4920853"/>
            <a:ext cx="22860" cy="1769745"/>
          </a:xfrm>
          <a:prstGeom prst="roundRect">
            <a:avLst>
              <a:gd name="adj" fmla="val 362837"/>
            </a:avLst>
          </a:prstGeom>
          <a:solidFill>
            <a:srgbClr val="C0C1D7"/>
          </a:solidFill>
          <a:ln/>
        </p:spPr>
      </p:sp>
      <p:sp>
        <p:nvSpPr>
          <p:cNvPr id="11" name="Text 8"/>
          <p:cNvSpPr/>
          <p:nvPr/>
        </p:nvSpPr>
        <p:spPr>
          <a:xfrm>
            <a:off x="7512606" y="5118259"/>
            <a:ext cx="3257193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Non-Conventional Sources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7512606" y="5545217"/>
            <a:ext cx="6221611" cy="947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These are renewable, sustainable, and eco-friendly sources like solar, wind, tidal, geothermal, and atomic energy, offering a cleaner alternative.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691158" y="6920389"/>
            <a:ext cx="13248084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India's energy sector relies heavily on conventional sources, but there is a growing emphasis on transitioning to non-conventional alternatives for energy security and sustainability.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5203" y="532448"/>
            <a:ext cx="7793593" cy="1205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Key Conventional Energy Sources in India</a:t>
            </a:r>
            <a:endParaRPr lang="en-US" sz="37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203" y="2027396"/>
            <a:ext cx="482322" cy="4823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398627" y="2141934"/>
            <a:ext cx="2411611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Petroleum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1398627" y="2559129"/>
            <a:ext cx="7070169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Crude oil is refined into petrol, diesel, kerosene, and other products. Major basins are in Assam, Gujarat, Mumbai High, and the Krishna-Godavari delta.</a:t>
            </a:r>
            <a:endParaRPr lang="en-US" sz="15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5203" y="3562112"/>
            <a:ext cx="482322" cy="4823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398627" y="3676650"/>
            <a:ext cx="2411611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Natural Gas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1398627" y="4093845"/>
            <a:ext cx="7070169" cy="925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 eco-friendlier fossil fuel, used as industrial fuel, for power generation, and as Compressed Natural Gas (CNG) for vehicles. Reserves are found in similar regions as petroleum.</a:t>
            </a:r>
            <a:endParaRPr lang="en-US" sz="15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5203" y="5405438"/>
            <a:ext cx="482322" cy="4823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398627" y="5519976"/>
            <a:ext cx="2411611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Electricity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1398627" y="5937171"/>
            <a:ext cx="7070169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Generated from thermal (coal-based), hydro (water-based), and nuclear power plants. It powers industries, agriculture, and urban-rural households.</a:t>
            </a:r>
            <a:endParaRPr lang="en-US" sz="1500" dirty="0"/>
          </a:p>
        </p:txBody>
      </p:sp>
      <p:sp>
        <p:nvSpPr>
          <p:cNvPr id="13" name="Text 7"/>
          <p:cNvSpPr/>
          <p:nvPr/>
        </p:nvSpPr>
        <p:spPr>
          <a:xfrm>
            <a:off x="675203" y="6771323"/>
            <a:ext cx="7793593" cy="925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development of a robust energy infrastructure, encompassing generation, transmission, and distribution, is crucial for India's economic growth and social progress.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63354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Embracing Non-Conventional Energy Sources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396835" y="892969"/>
            <a:ext cx="13836729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increasing concerns over climate change and depleting fossil fuel reserves necessitate a shift towards sustainable and renewable energy sources. India is making significant strides in this domain.</a:t>
            </a:r>
            <a:endParaRPr lang="en-US" sz="8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835" y="1201936"/>
            <a:ext cx="3352919" cy="335291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96835" y="4668203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Atomic Energy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396835" y="4913352"/>
            <a:ext cx="3352919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Harnesses nuclear fission, primarily from Uranium and Thorium, to generate electricity. Key plants are in Rawatbhata, Kaiga, and Tarapur.</a:t>
            </a:r>
            <a:endParaRPr lang="en-US" sz="8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439" y="1201936"/>
            <a:ext cx="3352919" cy="335291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891439" y="4668203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Solar Energy</a:t>
            </a:r>
            <a:endParaRPr lang="en-US" sz="1100" dirty="0"/>
          </a:p>
        </p:txBody>
      </p:sp>
      <p:sp>
        <p:nvSpPr>
          <p:cNvPr id="9" name="Text 5"/>
          <p:cNvSpPr/>
          <p:nvPr/>
        </p:nvSpPr>
        <p:spPr>
          <a:xfrm>
            <a:off x="3891439" y="4913352"/>
            <a:ext cx="3352919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Converts sunlight into electricity using photovoltaic cells or concentrated solar power systems. India's tropical location offers immense potential.</a:t>
            </a:r>
            <a:endParaRPr lang="en-US" sz="8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042" y="1201936"/>
            <a:ext cx="3352919" cy="335291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386042" y="4668203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Wind Energy</a:t>
            </a:r>
            <a:endParaRPr lang="en-US" sz="1100" dirty="0"/>
          </a:p>
        </p:txBody>
      </p:sp>
      <p:sp>
        <p:nvSpPr>
          <p:cNvPr id="12" name="Text 7"/>
          <p:cNvSpPr/>
          <p:nvPr/>
        </p:nvSpPr>
        <p:spPr>
          <a:xfrm>
            <a:off x="7386042" y="4913352"/>
            <a:ext cx="3352919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Utilises wind turbines to generate electricity. Coastal regions and windy plateaus offer ideal conditions for large-scale wind farms.</a:t>
            </a:r>
            <a:endParaRPr lang="en-US" sz="8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0646" y="1201936"/>
            <a:ext cx="3352919" cy="335291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880646" y="4668203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Biogas</a:t>
            </a:r>
            <a:endParaRPr lang="en-US" sz="1100" dirty="0"/>
          </a:p>
        </p:txBody>
      </p:sp>
      <p:sp>
        <p:nvSpPr>
          <p:cNvPr id="15" name="Text 9"/>
          <p:cNvSpPr/>
          <p:nvPr/>
        </p:nvSpPr>
        <p:spPr>
          <a:xfrm>
            <a:off x="10880646" y="4913352"/>
            <a:ext cx="3352919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Produced from animal dung, agricultural waste, and organic matter, providing clean cooking fuel and fertiliser for rural households.</a:t>
            </a:r>
            <a:endParaRPr lang="en-US" sz="85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35" y="5684520"/>
            <a:ext cx="3352919" cy="3352919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396835" y="9150787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Tidal Energy</a:t>
            </a:r>
            <a:endParaRPr lang="en-US" sz="1100" dirty="0"/>
          </a:p>
        </p:txBody>
      </p:sp>
      <p:sp>
        <p:nvSpPr>
          <p:cNvPr id="18" name="Text 11"/>
          <p:cNvSpPr/>
          <p:nvPr/>
        </p:nvSpPr>
        <p:spPr>
          <a:xfrm>
            <a:off x="396835" y="9395936"/>
            <a:ext cx="3352919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Exploits the ebb and flow of ocean tides to generate power. Regions like the Gulf of Khambhat and the Sunderbans hold potential.</a:t>
            </a:r>
            <a:endParaRPr lang="en-US" sz="850" dirty="0"/>
          </a:p>
        </p:txBody>
      </p:sp>
      <p:pic>
        <p:nvPicPr>
          <p:cNvPr id="19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439" y="5684520"/>
            <a:ext cx="3352919" cy="3352919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3891439" y="9150787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Geothermal Energy</a:t>
            </a:r>
            <a:endParaRPr lang="en-US" sz="1100" dirty="0"/>
          </a:p>
        </p:txBody>
      </p:sp>
      <p:sp>
        <p:nvSpPr>
          <p:cNvPr id="21" name="Text 13"/>
          <p:cNvSpPr/>
          <p:nvPr/>
        </p:nvSpPr>
        <p:spPr>
          <a:xfrm>
            <a:off x="3891439" y="9395936"/>
            <a:ext cx="3352919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Taps into Earth's internal heat to generate electricity. Geothermal hotspots exist in the Himalayas and the Narmada-Son valley.</a:t>
            </a:r>
            <a:endParaRPr lang="en-US" sz="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2025-11-23T12:01:06Z</dcterms:created>
  <dcterms:modified xsi:type="dcterms:W3CDTF">2025-11-23T12:01:06Z</dcterms:modified>
</cp:coreProperties>
</file>