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Inter"/>
      <p:regular r:id="rId17"/>
    </p:embeddedFont>
    <p:embeddedFont>
      <p:font typeface="Inter"/>
      <p:regular r:id="rId18"/>
    </p:embeddedFont>
    <p:embeddedFont>
      <p:font typeface="Inter"/>
      <p:regular r:id="rId19"/>
    </p:embeddedFont>
    <p:embeddedFont>
      <p:font typeface="Inter"/>
      <p:regular r:id="rId20"/>
    </p:embeddedFont>
    <p:embeddedFont>
      <p:font typeface="Manrope"/>
      <p:regular r:id="rId21"/>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FF0ED"/>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1.xml"/><Relationship Id="rId5"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5.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6.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8.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9.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400776"/>
            <a:ext cx="7556421" cy="1860233"/>
          </a:xfrm>
          <a:prstGeom prst="rect">
            <a:avLst/>
          </a:prstGeom>
          <a:noFill/>
          <a:ln/>
        </p:spPr>
        <p:txBody>
          <a:bodyPr wrap="square" lIns="0" tIns="0" rIns="0" bIns="0" rtlCol="0" anchor="t"/>
          <a:lstStyle/>
          <a:p>
            <a:pPr algn="l" indent="0" marL="0">
              <a:lnSpc>
                <a:spcPts val="4850"/>
              </a:lnSpc>
              <a:buNone/>
            </a:pPr>
            <a:r>
              <a:rPr lang="en-US" sz="3900" dirty="0">
                <a:solidFill>
                  <a:srgbClr val="0C0D0F"/>
                </a:solidFill>
                <a:latin typeface="Inter" pitchFamily="34" charset="0"/>
                <a:ea typeface="Inter" pitchFamily="34" charset="-122"/>
                <a:cs typeface="Inter" pitchFamily="34" charset="-120"/>
              </a:rPr>
              <a:t>Chapter 5: Consumer Rights in India – Empowering the Marketplace</a:t>
            </a:r>
            <a:endParaRPr lang="en-US" sz="3900" dirty="0"/>
          </a:p>
        </p:txBody>
      </p:sp>
      <p:sp>
        <p:nvSpPr>
          <p:cNvPr id="4" name="Text 1"/>
          <p:cNvSpPr/>
          <p:nvPr/>
        </p:nvSpPr>
        <p:spPr>
          <a:xfrm>
            <a:off x="6280190" y="4558665"/>
            <a:ext cx="7556421" cy="127015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This presentation explores the fundamental rights of consumers in India, examining the evolution of the consumer movement and the mechanisms available for grievance redressal. We will delve into how information, quality marks, and consumer education collectively empower individuals in the marketplace.</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136690"/>
            <a:ext cx="8551545" cy="620078"/>
          </a:xfrm>
          <a:prstGeom prst="rect">
            <a:avLst/>
          </a:prstGeom>
          <a:noFill/>
          <a:ln/>
        </p:spPr>
        <p:txBody>
          <a:bodyPr wrap="none" lIns="0" tIns="0" rIns="0" bIns="0" rtlCol="0" anchor="t"/>
          <a:lstStyle/>
          <a:p>
            <a:pPr algn="l" indent="0" marL="0">
              <a:lnSpc>
                <a:spcPts val="4850"/>
              </a:lnSpc>
              <a:buNone/>
            </a:pPr>
            <a:r>
              <a:rPr lang="en-US" sz="3900" dirty="0">
                <a:solidFill>
                  <a:srgbClr val="0C0D0F"/>
                </a:solidFill>
                <a:latin typeface="Inter" pitchFamily="34" charset="0"/>
                <a:ea typeface="Inter" pitchFamily="34" charset="-122"/>
                <a:cs typeface="Inter" pitchFamily="34" charset="-120"/>
              </a:rPr>
              <a:t>Conclusion: Your Rights, Your Power</a:t>
            </a:r>
            <a:endParaRPr lang="en-US" sz="3900" dirty="0"/>
          </a:p>
        </p:txBody>
      </p:sp>
      <p:sp>
        <p:nvSpPr>
          <p:cNvPr id="3" name="Text 1"/>
          <p:cNvSpPr/>
          <p:nvPr/>
        </p:nvSpPr>
        <p:spPr>
          <a:xfrm>
            <a:off x="793790" y="2153603"/>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Consumer rights are not just legal provisions; they are fundamental to ensuring fair trade and fostering social justice in India's diverse marketplace. Empowering yourself with knowledge is the first step towards a fair consumer experience.</a:t>
            </a:r>
            <a:endParaRPr lang="en-US" sz="1550" dirty="0"/>
          </a:p>
        </p:txBody>
      </p:sp>
      <p:sp>
        <p:nvSpPr>
          <p:cNvPr id="4" name="Shape 2"/>
          <p:cNvSpPr/>
          <p:nvPr/>
        </p:nvSpPr>
        <p:spPr>
          <a:xfrm>
            <a:off x="793790" y="3011924"/>
            <a:ext cx="4215289" cy="3222546"/>
          </a:xfrm>
          <a:prstGeom prst="roundRect">
            <a:avLst>
              <a:gd name="adj" fmla="val 5543"/>
            </a:avLst>
          </a:prstGeom>
          <a:solidFill>
            <a:srgbClr val="FFFFFF"/>
          </a:solidFill>
          <a:ln w="7620">
            <a:solidFill>
              <a:srgbClr val="FFF0ED"/>
            </a:solidFill>
            <a:prstDash val="solid"/>
          </a:ln>
        </p:spPr>
      </p:sp>
      <p:sp>
        <p:nvSpPr>
          <p:cNvPr id="5" name="Shape 3"/>
          <p:cNvSpPr/>
          <p:nvPr/>
        </p:nvSpPr>
        <p:spPr>
          <a:xfrm>
            <a:off x="999768" y="3217902"/>
            <a:ext cx="595313" cy="595313"/>
          </a:xfrm>
          <a:prstGeom prst="roundRect">
            <a:avLst>
              <a:gd name="adj" fmla="val 15358451"/>
            </a:avLst>
          </a:prstGeom>
          <a:solidFill>
            <a:srgbClr val="FFF0ED"/>
          </a:solidFill>
          <a:ln/>
        </p:spPr>
      </p:sp>
      <p:pic>
        <p:nvPicPr>
          <p:cNvPr id="6" name="Image 0" descr="preencoded.png">    </p:cNvPr>
          <p:cNvPicPr>
            <a:picLocks noChangeAspect="1"/>
          </p:cNvPicPr>
          <p:nvPr/>
        </p:nvPicPr>
        <p:blipFill>
          <a:blip r:embed="rId1"/>
          <a:stretch>
            <a:fillRect/>
          </a:stretch>
        </p:blipFill>
        <p:spPr>
          <a:xfrm>
            <a:off x="1163479" y="3348038"/>
            <a:ext cx="267891" cy="334923"/>
          </a:xfrm>
          <a:prstGeom prst="rect">
            <a:avLst/>
          </a:prstGeom>
        </p:spPr>
      </p:pic>
      <p:sp>
        <p:nvSpPr>
          <p:cNvPr id="7" name="Text 4"/>
          <p:cNvSpPr/>
          <p:nvPr/>
        </p:nvSpPr>
        <p:spPr>
          <a:xfrm>
            <a:off x="999768" y="4011573"/>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55575A"/>
                </a:solidFill>
                <a:latin typeface="Inter" pitchFamily="34" charset="0"/>
                <a:ea typeface="Inter" pitchFamily="34" charset="-122"/>
                <a:cs typeface="Inter" pitchFamily="34" charset="-120"/>
              </a:rPr>
              <a:t>Know Your Rights</a:t>
            </a:r>
            <a:endParaRPr lang="en-US" sz="1950" dirty="0"/>
          </a:p>
        </p:txBody>
      </p:sp>
      <p:sp>
        <p:nvSpPr>
          <p:cNvPr id="8" name="Text 5"/>
          <p:cNvSpPr/>
          <p:nvPr/>
        </p:nvSpPr>
        <p:spPr>
          <a:xfrm>
            <a:off x="999768" y="4440793"/>
            <a:ext cx="3803333" cy="1587698"/>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Understand your fundamental rights: Right to Safety, Information, Choice, Redressal, and Consumer Education. These are your armour in the marketplace.</a:t>
            </a:r>
            <a:endParaRPr lang="en-US" sz="1550" dirty="0"/>
          </a:p>
        </p:txBody>
      </p:sp>
      <p:sp>
        <p:nvSpPr>
          <p:cNvPr id="9" name="Shape 6"/>
          <p:cNvSpPr/>
          <p:nvPr/>
        </p:nvSpPr>
        <p:spPr>
          <a:xfrm>
            <a:off x="5207437" y="3011924"/>
            <a:ext cx="4215408" cy="3222546"/>
          </a:xfrm>
          <a:prstGeom prst="roundRect">
            <a:avLst>
              <a:gd name="adj" fmla="val 5543"/>
            </a:avLst>
          </a:prstGeom>
          <a:solidFill>
            <a:srgbClr val="FFFFFF"/>
          </a:solidFill>
          <a:ln w="7620">
            <a:solidFill>
              <a:srgbClr val="FFF0ED"/>
            </a:solidFill>
            <a:prstDash val="solid"/>
          </a:ln>
        </p:spPr>
      </p:sp>
      <p:sp>
        <p:nvSpPr>
          <p:cNvPr id="10" name="Shape 7"/>
          <p:cNvSpPr/>
          <p:nvPr/>
        </p:nvSpPr>
        <p:spPr>
          <a:xfrm>
            <a:off x="5413415" y="3217902"/>
            <a:ext cx="595313" cy="595313"/>
          </a:xfrm>
          <a:prstGeom prst="roundRect">
            <a:avLst>
              <a:gd name="adj" fmla="val 15358451"/>
            </a:avLst>
          </a:prstGeom>
          <a:solidFill>
            <a:srgbClr val="FFF0ED"/>
          </a:solidFill>
          <a:ln/>
        </p:spPr>
      </p:sp>
      <p:pic>
        <p:nvPicPr>
          <p:cNvPr id="11" name="Image 1" descr="preencoded.png">    </p:cNvPr>
          <p:cNvPicPr>
            <a:picLocks noChangeAspect="1"/>
          </p:cNvPicPr>
          <p:nvPr/>
        </p:nvPicPr>
        <p:blipFill>
          <a:blip r:embed="rId2"/>
          <a:stretch>
            <a:fillRect/>
          </a:stretch>
        </p:blipFill>
        <p:spPr>
          <a:xfrm>
            <a:off x="5577126" y="3348038"/>
            <a:ext cx="267891" cy="334923"/>
          </a:xfrm>
          <a:prstGeom prst="rect">
            <a:avLst/>
          </a:prstGeom>
        </p:spPr>
      </p:pic>
      <p:sp>
        <p:nvSpPr>
          <p:cNvPr id="12" name="Text 8"/>
          <p:cNvSpPr/>
          <p:nvPr/>
        </p:nvSpPr>
        <p:spPr>
          <a:xfrm>
            <a:off x="5413415" y="4011573"/>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55575A"/>
                </a:solidFill>
                <a:latin typeface="Inter" pitchFamily="34" charset="0"/>
                <a:ea typeface="Inter" pitchFamily="34" charset="-122"/>
                <a:cs typeface="Inter" pitchFamily="34" charset="-120"/>
              </a:rPr>
              <a:t>Seek Justice</a:t>
            </a:r>
            <a:endParaRPr lang="en-US" sz="1950" dirty="0"/>
          </a:p>
        </p:txBody>
      </p:sp>
      <p:sp>
        <p:nvSpPr>
          <p:cNvPr id="13" name="Text 9"/>
          <p:cNvSpPr/>
          <p:nvPr/>
        </p:nvSpPr>
        <p:spPr>
          <a:xfrm>
            <a:off x="5413415" y="4440793"/>
            <a:ext cx="3803452" cy="127015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Utilise consumer forums for grievance redressal and rely on certifications like ISI and AGMARK to protect yourself from substandard products.</a:t>
            </a:r>
            <a:endParaRPr lang="en-US" sz="1550" dirty="0"/>
          </a:p>
        </p:txBody>
      </p:sp>
      <p:sp>
        <p:nvSpPr>
          <p:cNvPr id="14" name="Shape 10"/>
          <p:cNvSpPr/>
          <p:nvPr/>
        </p:nvSpPr>
        <p:spPr>
          <a:xfrm>
            <a:off x="9621203" y="3011924"/>
            <a:ext cx="4215289" cy="3222546"/>
          </a:xfrm>
          <a:prstGeom prst="roundRect">
            <a:avLst>
              <a:gd name="adj" fmla="val 5543"/>
            </a:avLst>
          </a:prstGeom>
          <a:solidFill>
            <a:srgbClr val="FFFFFF"/>
          </a:solidFill>
          <a:ln w="7620">
            <a:solidFill>
              <a:srgbClr val="FFF0ED"/>
            </a:solidFill>
            <a:prstDash val="solid"/>
          </a:ln>
        </p:spPr>
      </p:sp>
      <p:sp>
        <p:nvSpPr>
          <p:cNvPr id="15" name="Shape 11"/>
          <p:cNvSpPr/>
          <p:nvPr/>
        </p:nvSpPr>
        <p:spPr>
          <a:xfrm>
            <a:off x="9827181" y="3217902"/>
            <a:ext cx="595313" cy="595313"/>
          </a:xfrm>
          <a:prstGeom prst="roundRect">
            <a:avLst>
              <a:gd name="adj" fmla="val 15358451"/>
            </a:avLst>
          </a:prstGeom>
          <a:solidFill>
            <a:srgbClr val="FFF0ED"/>
          </a:solidFill>
          <a:ln/>
        </p:spPr>
      </p:sp>
      <p:pic>
        <p:nvPicPr>
          <p:cNvPr id="16" name="Image 2" descr="preencoded.png">    </p:cNvPr>
          <p:cNvPicPr>
            <a:picLocks noChangeAspect="1"/>
          </p:cNvPicPr>
          <p:nvPr/>
        </p:nvPicPr>
        <p:blipFill>
          <a:blip r:embed="rId3"/>
          <a:stretch>
            <a:fillRect/>
          </a:stretch>
        </p:blipFill>
        <p:spPr>
          <a:xfrm>
            <a:off x="9990892" y="3348038"/>
            <a:ext cx="267891" cy="334923"/>
          </a:xfrm>
          <a:prstGeom prst="rect">
            <a:avLst/>
          </a:prstGeom>
        </p:spPr>
      </p:pic>
      <p:sp>
        <p:nvSpPr>
          <p:cNvPr id="17" name="Text 12"/>
          <p:cNvSpPr/>
          <p:nvPr/>
        </p:nvSpPr>
        <p:spPr>
          <a:xfrm>
            <a:off x="9827181" y="4011573"/>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55575A"/>
                </a:solidFill>
                <a:latin typeface="Inter" pitchFamily="34" charset="0"/>
                <a:ea typeface="Inter" pitchFamily="34" charset="-122"/>
                <a:cs typeface="Inter" pitchFamily="34" charset="-120"/>
              </a:rPr>
              <a:t>Collective Strength</a:t>
            </a:r>
            <a:endParaRPr lang="en-US" sz="1950" dirty="0"/>
          </a:p>
        </p:txBody>
      </p:sp>
      <p:sp>
        <p:nvSpPr>
          <p:cNvPr id="18" name="Text 13"/>
          <p:cNvSpPr/>
          <p:nvPr/>
        </p:nvSpPr>
        <p:spPr>
          <a:xfrm>
            <a:off x="9827181" y="4440793"/>
            <a:ext cx="3803333" cy="127015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An informed consumer base, united through the consumer movement, collectively ensures a transparent and ethical marketplace for everyone.</a:t>
            </a:r>
            <a:endParaRPr lang="en-US" sz="1550" dirty="0"/>
          </a:p>
        </p:txBody>
      </p:sp>
      <p:sp>
        <p:nvSpPr>
          <p:cNvPr id="19" name="Text 14"/>
          <p:cNvSpPr/>
          <p:nvPr/>
        </p:nvSpPr>
        <p:spPr>
          <a:xfrm>
            <a:off x="793790" y="6457712"/>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By being vigilant and informed, you contribute to a stronger, more equitable consumer ecosystem where businesses are held accountable and consumer interests are prioritised. Your awareness is your greatest power.</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21268" y="427196"/>
            <a:ext cx="7291745" cy="485418"/>
          </a:xfrm>
          <a:prstGeom prst="rect">
            <a:avLst/>
          </a:prstGeom>
          <a:noFill/>
          <a:ln/>
        </p:spPr>
        <p:txBody>
          <a:bodyPr wrap="none" lIns="0" tIns="0" rIns="0" bIns="0" rtlCol="0" anchor="t"/>
          <a:lstStyle/>
          <a:p>
            <a:pPr algn="l" indent="0" marL="0">
              <a:lnSpc>
                <a:spcPts val="3800"/>
              </a:lnSpc>
              <a:buNone/>
            </a:pPr>
            <a:r>
              <a:rPr lang="en-US" sz="3050" dirty="0">
                <a:solidFill>
                  <a:srgbClr val="0C0D0F"/>
                </a:solidFill>
                <a:latin typeface="Inter" pitchFamily="34" charset="0"/>
                <a:ea typeface="Inter" pitchFamily="34" charset="-122"/>
                <a:cs typeface="Inter" pitchFamily="34" charset="-120"/>
              </a:rPr>
              <a:t>Who is a Consumer in the Marketplace?</a:t>
            </a:r>
            <a:endParaRPr lang="en-US" sz="3050" dirty="0"/>
          </a:p>
        </p:txBody>
      </p:sp>
      <p:sp>
        <p:nvSpPr>
          <p:cNvPr id="3" name="Text 1"/>
          <p:cNvSpPr/>
          <p:nvPr/>
        </p:nvSpPr>
        <p:spPr>
          <a:xfrm>
            <a:off x="621268" y="1223248"/>
            <a:ext cx="13387864" cy="497205"/>
          </a:xfrm>
          <a:prstGeom prst="rect">
            <a:avLst/>
          </a:prstGeom>
          <a:noFill/>
          <a:ln/>
        </p:spPr>
        <p:txBody>
          <a:bodyPr wrap="square" lIns="0" tIns="0" rIns="0" bIns="0" rtlCol="0" anchor="t"/>
          <a:lstStyle/>
          <a:p>
            <a:pPr algn="l" indent="0" marL="0">
              <a:lnSpc>
                <a:spcPts val="1950"/>
              </a:lnSpc>
              <a:buNone/>
            </a:pPr>
            <a:r>
              <a:rPr lang="en-US" sz="1200" dirty="0">
                <a:solidFill>
                  <a:srgbClr val="55575A"/>
                </a:solidFill>
                <a:latin typeface="Manrope" pitchFamily="34" charset="0"/>
                <a:ea typeface="Manrope" pitchFamily="34" charset="-122"/>
                <a:cs typeface="Manrope" pitchFamily="34" charset="-120"/>
              </a:rPr>
              <a:t>In India, a </a:t>
            </a:r>
            <a:pPr algn="l" indent="0" marL="0">
              <a:lnSpc>
                <a:spcPts val="1950"/>
              </a:lnSpc>
              <a:buNone/>
            </a:pPr>
            <a:r>
              <a:rPr lang="en-US" sz="1200" dirty="0">
                <a:solidFill>
                  <a:srgbClr val="FF7047"/>
                </a:solidFill>
                <a:latin typeface="Manrope" pitchFamily="34" charset="0"/>
                <a:ea typeface="Manrope" pitchFamily="34" charset="-122"/>
                <a:cs typeface="Manrope" pitchFamily="34" charset="-120"/>
              </a:rPr>
              <a:t>consumer</a:t>
            </a:r>
            <a:pPr algn="l" indent="0" marL="0">
              <a:lnSpc>
                <a:spcPts val="1950"/>
              </a:lnSpc>
              <a:buNone/>
            </a:pPr>
            <a:r>
              <a:rPr lang="en-US" sz="1200" dirty="0">
                <a:solidFill>
                  <a:srgbClr val="55575A"/>
                </a:solidFill>
                <a:latin typeface="Manrope" pitchFamily="34" charset="0"/>
                <a:ea typeface="Manrope" pitchFamily="34" charset="-122"/>
                <a:cs typeface="Manrope" pitchFamily="34" charset="-120"/>
              </a:rPr>
              <a:t> is broadly defined under the Consumer Protection Act, 2019, as anyone who buys goods or avails services for personal use, not for resale or commercial gain. This definition is crucial as it forms the bedrock of all consumer protection laws.</a:t>
            </a:r>
            <a:endParaRPr lang="en-US" sz="1200" dirty="0"/>
          </a:p>
        </p:txBody>
      </p:sp>
      <p:sp>
        <p:nvSpPr>
          <p:cNvPr id="4" name="Text 2"/>
          <p:cNvSpPr/>
          <p:nvPr/>
        </p:nvSpPr>
        <p:spPr>
          <a:xfrm>
            <a:off x="621268" y="2034897"/>
            <a:ext cx="6504503" cy="248603"/>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55575A"/>
                </a:solidFill>
                <a:latin typeface="Manrope" pitchFamily="34" charset="0"/>
                <a:ea typeface="Manrope" pitchFamily="34" charset="-122"/>
                <a:cs typeface="Manrope" pitchFamily="34" charset="-120"/>
              </a:rPr>
              <a:t>Includes any user of goods or services with the approval of the buyer.</a:t>
            </a:r>
            <a:endParaRPr lang="en-US" sz="1200" dirty="0"/>
          </a:p>
        </p:txBody>
      </p:sp>
      <p:sp>
        <p:nvSpPr>
          <p:cNvPr id="5" name="Text 3"/>
          <p:cNvSpPr/>
          <p:nvPr/>
        </p:nvSpPr>
        <p:spPr>
          <a:xfrm>
            <a:off x="621268" y="2337792"/>
            <a:ext cx="6504503" cy="248603"/>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55575A"/>
                </a:solidFill>
                <a:latin typeface="Manrope" pitchFamily="34" charset="0"/>
                <a:ea typeface="Manrope" pitchFamily="34" charset="-122"/>
                <a:cs typeface="Manrope" pitchFamily="34" charset="-120"/>
              </a:rPr>
              <a:t>Specifically excludes those purchasing for commercial purposes or resale.</a:t>
            </a:r>
            <a:endParaRPr lang="en-US" sz="1200" dirty="0"/>
          </a:p>
        </p:txBody>
      </p:sp>
      <p:sp>
        <p:nvSpPr>
          <p:cNvPr id="6" name="Text 4"/>
          <p:cNvSpPr/>
          <p:nvPr/>
        </p:nvSpPr>
        <p:spPr>
          <a:xfrm>
            <a:off x="621268" y="2726174"/>
            <a:ext cx="6504503" cy="745808"/>
          </a:xfrm>
          <a:prstGeom prst="rect">
            <a:avLst/>
          </a:prstGeom>
          <a:noFill/>
          <a:ln/>
        </p:spPr>
        <p:txBody>
          <a:bodyPr wrap="square" lIns="0" tIns="0" rIns="0" bIns="0" rtlCol="0" anchor="t"/>
          <a:lstStyle/>
          <a:p>
            <a:pPr algn="l" indent="0" marL="0">
              <a:lnSpc>
                <a:spcPts val="1950"/>
              </a:lnSpc>
              <a:buNone/>
            </a:pPr>
            <a:r>
              <a:rPr lang="en-US" sz="1200" dirty="0">
                <a:solidFill>
                  <a:srgbClr val="55575A"/>
                </a:solidFill>
                <a:latin typeface="Manrope" pitchFamily="34" charset="0"/>
                <a:ea typeface="Manrope" pitchFamily="34" charset="-122"/>
                <a:cs typeface="Manrope" pitchFamily="34" charset="-120"/>
              </a:rPr>
              <a:t>When consumers engage with the market, they inherently expect a certain standard: the right quality, the correct quantity, a fair price, and comprehensive information about what they are purchasing. These expectations are enshrined as fundamental rights.</a:t>
            </a:r>
            <a:endParaRPr lang="en-US" sz="1200" dirty="0"/>
          </a:p>
        </p:txBody>
      </p:sp>
      <p:pic>
        <p:nvPicPr>
          <p:cNvPr id="7" name="Image 0" descr="preencoded.png">    </p:cNvPr>
          <p:cNvPicPr>
            <a:picLocks noChangeAspect="1"/>
          </p:cNvPicPr>
          <p:nvPr/>
        </p:nvPicPr>
        <p:blipFill>
          <a:blip r:embed="rId1"/>
          <a:stretch>
            <a:fillRect/>
          </a:stretch>
        </p:blipFill>
        <p:spPr>
          <a:xfrm>
            <a:off x="7512248" y="2069782"/>
            <a:ext cx="6504503" cy="65045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200745"/>
            <a:ext cx="12137350" cy="620078"/>
          </a:xfrm>
          <a:prstGeom prst="rect">
            <a:avLst/>
          </a:prstGeom>
          <a:noFill/>
          <a:ln/>
        </p:spPr>
        <p:txBody>
          <a:bodyPr wrap="none" lIns="0" tIns="0" rIns="0" bIns="0" rtlCol="0" anchor="t"/>
          <a:lstStyle/>
          <a:p>
            <a:pPr algn="l" indent="0" marL="0">
              <a:lnSpc>
                <a:spcPts val="4850"/>
              </a:lnSpc>
              <a:buNone/>
            </a:pPr>
            <a:r>
              <a:rPr lang="en-US" sz="3900" dirty="0">
                <a:solidFill>
                  <a:srgbClr val="0C0D0F"/>
                </a:solidFill>
                <a:latin typeface="Inter" pitchFamily="34" charset="0"/>
                <a:ea typeface="Inter" pitchFamily="34" charset="-122"/>
                <a:cs typeface="Inter" pitchFamily="34" charset="-120"/>
              </a:rPr>
              <a:t>The Consumer Movement: Protecting Your Interests</a:t>
            </a:r>
            <a:endParaRPr lang="en-US" sz="3900" dirty="0"/>
          </a:p>
        </p:txBody>
      </p:sp>
      <p:sp>
        <p:nvSpPr>
          <p:cNvPr id="3" name="Text 1"/>
          <p:cNvSpPr/>
          <p:nvPr/>
        </p:nvSpPr>
        <p:spPr>
          <a:xfrm>
            <a:off x="793790" y="2217658"/>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The consumer movement in India arose as a powerful response to prevalent unfair trade practices, consumer exploitation, and a significant lack of accessible information. Over decades, it has shaped policies and legislative frameworks to safeguard consumer interests.</a:t>
            </a:r>
            <a:endParaRPr lang="en-US" sz="1550" dirty="0"/>
          </a:p>
        </p:txBody>
      </p:sp>
      <p:sp>
        <p:nvSpPr>
          <p:cNvPr id="4" name="Shape 2"/>
          <p:cNvSpPr/>
          <p:nvPr/>
        </p:nvSpPr>
        <p:spPr>
          <a:xfrm>
            <a:off x="793790" y="3075980"/>
            <a:ext cx="4215289" cy="3094434"/>
          </a:xfrm>
          <a:prstGeom prst="roundRect">
            <a:avLst>
              <a:gd name="adj" fmla="val 5773"/>
            </a:avLst>
          </a:prstGeom>
          <a:solidFill>
            <a:srgbClr val="FFFFFF"/>
          </a:solidFill>
          <a:ln w="22860">
            <a:solidFill>
              <a:srgbClr val="FF7047"/>
            </a:solidFill>
            <a:prstDash val="solid"/>
          </a:ln>
        </p:spPr>
      </p:sp>
      <p:sp>
        <p:nvSpPr>
          <p:cNvPr id="5" name="Shape 3"/>
          <p:cNvSpPr/>
          <p:nvPr/>
        </p:nvSpPr>
        <p:spPr>
          <a:xfrm>
            <a:off x="793790" y="3075980"/>
            <a:ext cx="91440" cy="3094434"/>
          </a:xfrm>
          <a:prstGeom prst="roundRect">
            <a:avLst>
              <a:gd name="adj" fmla="val 195349"/>
            </a:avLst>
          </a:prstGeom>
          <a:solidFill>
            <a:srgbClr val="FF7047"/>
          </a:solidFill>
          <a:ln/>
        </p:spPr>
      </p:sp>
      <p:sp>
        <p:nvSpPr>
          <p:cNvPr id="6" name="Text 4"/>
          <p:cNvSpPr/>
          <p:nvPr/>
        </p:nvSpPr>
        <p:spPr>
          <a:xfrm>
            <a:off x="1106448" y="3297198"/>
            <a:ext cx="2816900" cy="310158"/>
          </a:xfrm>
          <a:prstGeom prst="rect">
            <a:avLst/>
          </a:prstGeom>
          <a:noFill/>
          <a:ln/>
        </p:spPr>
        <p:txBody>
          <a:bodyPr wrap="none" lIns="0" tIns="0" rIns="0" bIns="0" rtlCol="0" anchor="t"/>
          <a:lstStyle/>
          <a:p>
            <a:pPr algn="l" indent="0" marL="0">
              <a:lnSpc>
                <a:spcPts val="2400"/>
              </a:lnSpc>
              <a:buNone/>
            </a:pPr>
            <a:r>
              <a:rPr lang="en-US" sz="1950" dirty="0">
                <a:solidFill>
                  <a:srgbClr val="55575A"/>
                </a:solidFill>
                <a:latin typeface="Inter" pitchFamily="34" charset="0"/>
                <a:ea typeface="Inter" pitchFamily="34" charset="-122"/>
                <a:cs typeface="Inter" pitchFamily="34" charset="-120"/>
              </a:rPr>
              <a:t>Government Leadership</a:t>
            </a:r>
            <a:endParaRPr lang="en-US" sz="1950" dirty="0"/>
          </a:p>
        </p:txBody>
      </p:sp>
      <p:sp>
        <p:nvSpPr>
          <p:cNvPr id="7" name="Text 5"/>
          <p:cNvSpPr/>
          <p:nvPr/>
        </p:nvSpPr>
        <p:spPr>
          <a:xfrm>
            <a:off x="1106448" y="3726418"/>
            <a:ext cx="3681413" cy="1905238"/>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The Department of Consumer Affairs (DoCA), established in 1997, spearheads initiatives, policy formulation, and awareness campaigns, demonstrating the government's commitment to consumer welfare.</a:t>
            </a:r>
            <a:endParaRPr lang="en-US" sz="1550" dirty="0"/>
          </a:p>
        </p:txBody>
      </p:sp>
      <p:sp>
        <p:nvSpPr>
          <p:cNvPr id="8" name="Shape 6"/>
          <p:cNvSpPr/>
          <p:nvPr/>
        </p:nvSpPr>
        <p:spPr>
          <a:xfrm>
            <a:off x="5207437" y="3075980"/>
            <a:ext cx="4215408" cy="3094434"/>
          </a:xfrm>
          <a:prstGeom prst="roundRect">
            <a:avLst>
              <a:gd name="adj" fmla="val 5773"/>
            </a:avLst>
          </a:prstGeom>
          <a:solidFill>
            <a:srgbClr val="FFFFFF"/>
          </a:solidFill>
          <a:ln w="22860">
            <a:solidFill>
              <a:srgbClr val="FF7047"/>
            </a:solidFill>
            <a:prstDash val="solid"/>
          </a:ln>
        </p:spPr>
      </p:sp>
      <p:sp>
        <p:nvSpPr>
          <p:cNvPr id="9" name="Shape 7"/>
          <p:cNvSpPr/>
          <p:nvPr/>
        </p:nvSpPr>
        <p:spPr>
          <a:xfrm>
            <a:off x="5207437" y="3075980"/>
            <a:ext cx="91440" cy="3094434"/>
          </a:xfrm>
          <a:prstGeom prst="roundRect">
            <a:avLst>
              <a:gd name="adj" fmla="val 195349"/>
            </a:avLst>
          </a:prstGeom>
          <a:solidFill>
            <a:srgbClr val="FF7047"/>
          </a:solidFill>
          <a:ln/>
        </p:spPr>
      </p:sp>
      <p:sp>
        <p:nvSpPr>
          <p:cNvPr id="10" name="Text 8"/>
          <p:cNvSpPr/>
          <p:nvPr/>
        </p:nvSpPr>
        <p:spPr>
          <a:xfrm>
            <a:off x="5520095" y="3297198"/>
            <a:ext cx="2921556" cy="310158"/>
          </a:xfrm>
          <a:prstGeom prst="rect">
            <a:avLst/>
          </a:prstGeom>
          <a:noFill/>
          <a:ln/>
        </p:spPr>
        <p:txBody>
          <a:bodyPr wrap="none" lIns="0" tIns="0" rIns="0" bIns="0" rtlCol="0" anchor="t"/>
          <a:lstStyle/>
          <a:p>
            <a:pPr algn="l" indent="0" marL="0">
              <a:lnSpc>
                <a:spcPts val="2400"/>
              </a:lnSpc>
              <a:buNone/>
            </a:pPr>
            <a:r>
              <a:rPr lang="en-US" sz="1950" dirty="0">
                <a:solidFill>
                  <a:srgbClr val="55575A"/>
                </a:solidFill>
                <a:latin typeface="Inter" pitchFamily="34" charset="0"/>
                <a:ea typeface="Inter" pitchFamily="34" charset="-122"/>
                <a:cs typeface="Inter" pitchFamily="34" charset="-120"/>
              </a:rPr>
              <a:t>Strengthened Legislation</a:t>
            </a:r>
            <a:endParaRPr lang="en-US" sz="1950" dirty="0"/>
          </a:p>
        </p:txBody>
      </p:sp>
      <p:sp>
        <p:nvSpPr>
          <p:cNvPr id="11" name="Text 9"/>
          <p:cNvSpPr/>
          <p:nvPr/>
        </p:nvSpPr>
        <p:spPr>
          <a:xfrm>
            <a:off x="5520095" y="3726418"/>
            <a:ext cx="3681532" cy="1905238"/>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The Consumer Protection Act, 2019, marks a significant milestone, expanding consumer rights and providing stronger protections, particularly in the rapidly growing digital and e-commerce sectors.</a:t>
            </a:r>
            <a:endParaRPr lang="en-US" sz="1550" dirty="0"/>
          </a:p>
        </p:txBody>
      </p:sp>
      <p:sp>
        <p:nvSpPr>
          <p:cNvPr id="12" name="Shape 10"/>
          <p:cNvSpPr/>
          <p:nvPr/>
        </p:nvSpPr>
        <p:spPr>
          <a:xfrm>
            <a:off x="9621203" y="3075980"/>
            <a:ext cx="4215289" cy="3094434"/>
          </a:xfrm>
          <a:prstGeom prst="roundRect">
            <a:avLst>
              <a:gd name="adj" fmla="val 5773"/>
            </a:avLst>
          </a:prstGeom>
          <a:solidFill>
            <a:srgbClr val="FFFFFF"/>
          </a:solidFill>
          <a:ln w="22860">
            <a:solidFill>
              <a:srgbClr val="FF7047"/>
            </a:solidFill>
            <a:prstDash val="solid"/>
          </a:ln>
        </p:spPr>
      </p:sp>
      <p:sp>
        <p:nvSpPr>
          <p:cNvPr id="13" name="Shape 11"/>
          <p:cNvSpPr/>
          <p:nvPr/>
        </p:nvSpPr>
        <p:spPr>
          <a:xfrm>
            <a:off x="9621203" y="3075980"/>
            <a:ext cx="91440" cy="3094434"/>
          </a:xfrm>
          <a:prstGeom prst="roundRect">
            <a:avLst>
              <a:gd name="adj" fmla="val 195349"/>
            </a:avLst>
          </a:prstGeom>
          <a:solidFill>
            <a:srgbClr val="FF7047"/>
          </a:solidFill>
          <a:ln/>
        </p:spPr>
      </p:sp>
      <p:sp>
        <p:nvSpPr>
          <p:cNvPr id="14" name="Text 12"/>
          <p:cNvSpPr/>
          <p:nvPr/>
        </p:nvSpPr>
        <p:spPr>
          <a:xfrm>
            <a:off x="9933861" y="3297198"/>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55575A"/>
                </a:solidFill>
                <a:latin typeface="Inter" pitchFamily="34" charset="0"/>
                <a:ea typeface="Inter" pitchFamily="34" charset="-122"/>
                <a:cs typeface="Inter" pitchFamily="34" charset="-120"/>
              </a:rPr>
              <a:t>Regulatory Oversight</a:t>
            </a:r>
            <a:endParaRPr lang="en-US" sz="1950" dirty="0"/>
          </a:p>
        </p:txBody>
      </p:sp>
      <p:sp>
        <p:nvSpPr>
          <p:cNvPr id="15" name="Text 13"/>
          <p:cNvSpPr/>
          <p:nvPr/>
        </p:nvSpPr>
        <p:spPr>
          <a:xfrm>
            <a:off x="9933861" y="3726418"/>
            <a:ext cx="3681413" cy="2222778"/>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The Central Consumer Protection Authority (CCPA) plays a vital role in regulating false and misleading advertisements, ensuring that consumers are not deceived by exaggerated claims or deceptive marketing tactics.</a:t>
            </a:r>
            <a:endParaRPr lang="en-US" sz="1550" dirty="0"/>
          </a:p>
        </p:txBody>
      </p:sp>
      <p:sp>
        <p:nvSpPr>
          <p:cNvPr id="16" name="Text 14"/>
          <p:cNvSpPr/>
          <p:nvPr/>
        </p:nvSpPr>
        <p:spPr>
          <a:xfrm>
            <a:off x="793790" y="6393656"/>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This collective effort aims to create a transparent and equitable marketplace where consumers can make informed decisions without fear of exploitation.</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18874" y="356711"/>
            <a:ext cx="8506420" cy="405408"/>
          </a:xfrm>
          <a:prstGeom prst="rect">
            <a:avLst/>
          </a:prstGeom>
          <a:noFill/>
          <a:ln/>
        </p:spPr>
        <p:txBody>
          <a:bodyPr wrap="none" lIns="0" tIns="0" rIns="0" bIns="0" rtlCol="0" anchor="t"/>
          <a:lstStyle/>
          <a:p>
            <a:pPr algn="l" indent="0" marL="0">
              <a:lnSpc>
                <a:spcPts val="3150"/>
              </a:lnSpc>
              <a:buNone/>
            </a:pPr>
            <a:r>
              <a:rPr lang="en-US" sz="2550" dirty="0">
                <a:solidFill>
                  <a:srgbClr val="0C0D0F"/>
                </a:solidFill>
                <a:latin typeface="Inter" pitchFamily="34" charset="0"/>
                <a:ea typeface="Inter" pitchFamily="34" charset="-122"/>
                <a:cs typeface="Inter" pitchFamily="34" charset="-120"/>
              </a:rPr>
              <a:t>Information on Goods and Services: Your Right to Know</a:t>
            </a:r>
            <a:endParaRPr lang="en-US" sz="2550" dirty="0"/>
          </a:p>
        </p:txBody>
      </p:sp>
      <p:sp>
        <p:nvSpPr>
          <p:cNvPr id="3" name="Text 1"/>
          <p:cNvSpPr/>
          <p:nvPr/>
        </p:nvSpPr>
        <p:spPr>
          <a:xfrm>
            <a:off x="518874" y="1021556"/>
            <a:ext cx="13592651" cy="207645"/>
          </a:xfrm>
          <a:prstGeom prst="rect">
            <a:avLst/>
          </a:prstGeom>
          <a:noFill/>
          <a:ln/>
        </p:spPr>
        <p:txBody>
          <a:bodyPr wrap="none" lIns="0" tIns="0" rIns="0" bIns="0" rtlCol="0" anchor="t"/>
          <a:lstStyle/>
          <a:p>
            <a:pPr algn="l" indent="0" marL="0">
              <a:lnSpc>
                <a:spcPts val="1600"/>
              </a:lnSpc>
              <a:buNone/>
            </a:pPr>
            <a:r>
              <a:rPr lang="en-US" sz="1000" dirty="0">
                <a:solidFill>
                  <a:srgbClr val="55575A"/>
                </a:solidFill>
                <a:latin typeface="Manrope" pitchFamily="34" charset="0"/>
                <a:ea typeface="Manrope" pitchFamily="34" charset="-122"/>
                <a:cs typeface="Manrope" pitchFamily="34" charset="-120"/>
              </a:rPr>
              <a:t>The </a:t>
            </a:r>
            <a:pPr algn="l" indent="0" marL="0">
              <a:lnSpc>
                <a:spcPts val="1600"/>
              </a:lnSpc>
              <a:buNone/>
            </a:pPr>
            <a:r>
              <a:rPr lang="en-US" sz="1000" dirty="0">
                <a:solidFill>
                  <a:srgbClr val="FFA647"/>
                </a:solidFill>
                <a:latin typeface="Manrope" pitchFamily="34" charset="0"/>
                <a:ea typeface="Manrope" pitchFamily="34" charset="-122"/>
                <a:cs typeface="Manrope" pitchFamily="34" charset="-120"/>
              </a:rPr>
              <a:t>Right to be Informed</a:t>
            </a:r>
            <a:pPr algn="l" indent="0" marL="0">
              <a:lnSpc>
                <a:spcPts val="1600"/>
              </a:lnSpc>
              <a:buNone/>
            </a:pPr>
            <a:r>
              <a:rPr lang="en-US" sz="1000" dirty="0">
                <a:solidFill>
                  <a:srgbClr val="55575A"/>
                </a:solidFill>
                <a:latin typeface="Manrope" pitchFamily="34" charset="0"/>
                <a:ea typeface="Manrope" pitchFamily="34" charset="-122"/>
                <a:cs typeface="Manrope" pitchFamily="34" charset="-120"/>
              </a:rPr>
              <a:t> is a cornerstone of consumer protection, empowering individuals to make well-considered purchasing decisions. This right guarantees access to essential details about products and services.</a:t>
            </a:r>
            <a:endParaRPr lang="en-US" sz="1000" dirty="0"/>
          </a:p>
        </p:txBody>
      </p:sp>
      <p:sp>
        <p:nvSpPr>
          <p:cNvPr id="4" name="Text 2"/>
          <p:cNvSpPr/>
          <p:nvPr/>
        </p:nvSpPr>
        <p:spPr>
          <a:xfrm>
            <a:off x="518874" y="1491734"/>
            <a:ext cx="6638092" cy="415290"/>
          </a:xfrm>
          <a:prstGeom prst="rect">
            <a:avLst/>
          </a:prstGeom>
          <a:noFill/>
          <a:ln/>
        </p:spPr>
        <p:txBody>
          <a:bodyPr wrap="square" lIns="0" tIns="0" rIns="0" bIns="0" rtlCol="0" anchor="t"/>
          <a:lstStyle/>
          <a:p>
            <a:pPr algn="l" marL="342900" indent="-342900">
              <a:lnSpc>
                <a:spcPts val="1600"/>
              </a:lnSpc>
              <a:buSzPct val="100000"/>
              <a:buChar char="•"/>
            </a:pPr>
            <a:r>
              <a:rPr lang="en-US" sz="1000" dirty="0">
                <a:solidFill>
                  <a:srgbClr val="55575A"/>
                </a:solidFill>
                <a:latin typeface="Manrope" pitchFamily="34" charset="0"/>
                <a:ea typeface="Manrope" pitchFamily="34" charset="-122"/>
                <a:cs typeface="Manrope" pitchFamily="34" charset="-120"/>
              </a:rPr>
              <a:t>Consumers have the right to receive complete details on the </a:t>
            </a:r>
            <a:pPr algn="l" indent="0" marL="0">
              <a:lnSpc>
                <a:spcPts val="1600"/>
              </a:lnSpc>
              <a:buNone/>
            </a:pPr>
            <a:r>
              <a:rPr lang="en-US" sz="1000" b="1" dirty="0">
                <a:solidFill>
                  <a:srgbClr val="55575A"/>
                </a:solidFill>
                <a:latin typeface="Manrope" pitchFamily="34" charset="0"/>
                <a:ea typeface="Manrope" pitchFamily="34" charset="-122"/>
                <a:cs typeface="Manrope" pitchFamily="34" charset="-120"/>
              </a:rPr>
              <a:t>quality, quantity, price, purity, and standards</a:t>
            </a:r>
            <a:pPr algn="l" indent="0" marL="0">
              <a:lnSpc>
                <a:spcPts val="1600"/>
              </a:lnSpc>
              <a:buNone/>
            </a:pPr>
            <a:r>
              <a:rPr lang="en-US" sz="1000" dirty="0">
                <a:solidFill>
                  <a:srgbClr val="55575A"/>
                </a:solidFill>
                <a:latin typeface="Manrope" pitchFamily="34" charset="0"/>
                <a:ea typeface="Manrope" pitchFamily="34" charset="-122"/>
                <a:cs typeface="Manrope" pitchFamily="34" charset="-120"/>
              </a:rPr>
              <a:t> of any good or service.</a:t>
            </a:r>
            <a:endParaRPr lang="en-US" sz="1000" dirty="0"/>
          </a:p>
        </p:txBody>
      </p:sp>
      <p:sp>
        <p:nvSpPr>
          <p:cNvPr id="5" name="Text 3"/>
          <p:cNvSpPr/>
          <p:nvPr/>
        </p:nvSpPr>
        <p:spPr>
          <a:xfrm>
            <a:off x="518874" y="1952387"/>
            <a:ext cx="6638092" cy="415290"/>
          </a:xfrm>
          <a:prstGeom prst="rect">
            <a:avLst/>
          </a:prstGeom>
          <a:noFill/>
          <a:ln/>
        </p:spPr>
        <p:txBody>
          <a:bodyPr wrap="square" lIns="0" tIns="0" rIns="0" bIns="0" rtlCol="0" anchor="t"/>
          <a:lstStyle/>
          <a:p>
            <a:pPr algn="l" marL="342900" indent="-342900">
              <a:lnSpc>
                <a:spcPts val="1600"/>
              </a:lnSpc>
              <a:buSzPct val="100000"/>
              <a:buChar char="•"/>
            </a:pPr>
            <a:r>
              <a:rPr lang="en-US" sz="1000" dirty="0">
                <a:solidFill>
                  <a:srgbClr val="55575A"/>
                </a:solidFill>
                <a:latin typeface="Manrope" pitchFamily="34" charset="0"/>
                <a:ea typeface="Manrope" pitchFamily="34" charset="-122"/>
                <a:cs typeface="Manrope" pitchFamily="34" charset="-120"/>
              </a:rPr>
              <a:t>Transparent labels and packaging are legally mandated to provide </a:t>
            </a:r>
            <a:pPr algn="l" indent="0" marL="0">
              <a:lnSpc>
                <a:spcPts val="1600"/>
              </a:lnSpc>
              <a:buNone/>
            </a:pPr>
            <a:r>
              <a:rPr lang="en-US" sz="1000" b="1" dirty="0">
                <a:solidFill>
                  <a:srgbClr val="55575A"/>
                </a:solidFill>
                <a:latin typeface="Manrope" pitchFamily="34" charset="0"/>
                <a:ea typeface="Manrope" pitchFamily="34" charset="-122"/>
                <a:cs typeface="Manrope" pitchFamily="34" charset="-120"/>
              </a:rPr>
              <a:t>truthful and comprehensive information</a:t>
            </a:r>
            <a:pPr algn="l" indent="0" marL="0">
              <a:lnSpc>
                <a:spcPts val="1600"/>
              </a:lnSpc>
              <a:buNone/>
            </a:pPr>
            <a:r>
              <a:rPr lang="en-US" sz="1000" dirty="0">
                <a:solidFill>
                  <a:srgbClr val="55575A"/>
                </a:solidFill>
                <a:latin typeface="Manrope" pitchFamily="34" charset="0"/>
                <a:ea typeface="Manrope" pitchFamily="34" charset="-122"/>
                <a:cs typeface="Manrope" pitchFamily="34" charset="-120"/>
              </a:rPr>
              <a:t>, enabling informed choices.</a:t>
            </a:r>
            <a:endParaRPr lang="en-US" sz="1000" dirty="0"/>
          </a:p>
        </p:txBody>
      </p:sp>
      <p:sp>
        <p:nvSpPr>
          <p:cNvPr id="6" name="Text 4"/>
          <p:cNvSpPr/>
          <p:nvPr/>
        </p:nvSpPr>
        <p:spPr>
          <a:xfrm>
            <a:off x="518874" y="2484358"/>
            <a:ext cx="6638092" cy="207645"/>
          </a:xfrm>
          <a:prstGeom prst="rect">
            <a:avLst/>
          </a:prstGeom>
          <a:noFill/>
          <a:ln/>
        </p:spPr>
        <p:txBody>
          <a:bodyPr wrap="none" lIns="0" tIns="0" rIns="0" bIns="0" rtlCol="0" anchor="t"/>
          <a:lstStyle/>
          <a:p>
            <a:pPr algn="l" indent="0" marL="0">
              <a:lnSpc>
                <a:spcPts val="1600"/>
              </a:lnSpc>
              <a:buNone/>
            </a:pPr>
            <a:r>
              <a:rPr lang="en-US" sz="1000" dirty="0">
                <a:solidFill>
                  <a:srgbClr val="55575A"/>
                </a:solidFill>
                <a:latin typeface="Manrope" pitchFamily="34" charset="0"/>
                <a:ea typeface="Manrope" pitchFamily="34" charset="-122"/>
                <a:cs typeface="Manrope" pitchFamily="34" charset="-120"/>
              </a:rPr>
              <a:t>This ensures that what you see is what you get, fostering trust and accountability in the marketplace.</a:t>
            </a:r>
            <a:endParaRPr lang="en-US" sz="1000" dirty="0"/>
          </a:p>
        </p:txBody>
      </p:sp>
      <p:pic>
        <p:nvPicPr>
          <p:cNvPr id="7" name="Image 0" descr="preencoded.png">    </p:cNvPr>
          <p:cNvPicPr>
            <a:picLocks noChangeAspect="1"/>
          </p:cNvPicPr>
          <p:nvPr/>
        </p:nvPicPr>
        <p:blipFill>
          <a:blip r:embed="rId1"/>
          <a:stretch>
            <a:fillRect/>
          </a:stretch>
        </p:blipFill>
        <p:spPr>
          <a:xfrm>
            <a:off x="7481054" y="1520904"/>
            <a:ext cx="6638092" cy="6638092"/>
          </a:xfrm>
          <a:prstGeom prst="rect">
            <a:avLst/>
          </a:prstGeom>
        </p:spPr>
      </p:pic>
      <p:sp>
        <p:nvSpPr>
          <p:cNvPr id="8" name="Shape 5"/>
          <p:cNvSpPr/>
          <p:nvPr/>
        </p:nvSpPr>
        <p:spPr>
          <a:xfrm>
            <a:off x="518874" y="8450699"/>
            <a:ext cx="13592651" cy="551140"/>
          </a:xfrm>
          <a:prstGeom prst="roundRect">
            <a:avLst>
              <a:gd name="adj" fmla="val 21184"/>
            </a:avLst>
          </a:prstGeom>
          <a:solidFill>
            <a:srgbClr val="B6D6FC"/>
          </a:solidFill>
          <a:ln/>
        </p:spPr>
      </p:sp>
      <p:pic>
        <p:nvPicPr>
          <p:cNvPr id="9" name="Image 1" descr="preencoded.png">    </p:cNvPr>
          <p:cNvPicPr>
            <a:picLocks noChangeAspect="1"/>
          </p:cNvPicPr>
          <p:nvPr/>
        </p:nvPicPr>
        <p:blipFill>
          <a:blip r:embed="rId2"/>
          <a:stretch>
            <a:fillRect/>
          </a:stretch>
        </p:blipFill>
        <p:spPr>
          <a:xfrm>
            <a:off x="648533" y="8651677"/>
            <a:ext cx="162044" cy="129659"/>
          </a:xfrm>
          <a:prstGeom prst="rect">
            <a:avLst/>
          </a:prstGeom>
        </p:spPr>
      </p:pic>
      <p:sp>
        <p:nvSpPr>
          <p:cNvPr id="10" name="Text 6"/>
          <p:cNvSpPr/>
          <p:nvPr/>
        </p:nvSpPr>
        <p:spPr>
          <a:xfrm>
            <a:off x="940237" y="8612743"/>
            <a:ext cx="13041630" cy="207645"/>
          </a:xfrm>
          <a:prstGeom prst="rect">
            <a:avLst/>
          </a:prstGeom>
          <a:noFill/>
          <a:ln/>
        </p:spPr>
        <p:txBody>
          <a:bodyPr wrap="none" lIns="0" tIns="0" rIns="0" bIns="0" rtlCol="0" anchor="t"/>
          <a:lstStyle/>
          <a:p>
            <a:pPr algn="l" indent="0" marL="0">
              <a:lnSpc>
                <a:spcPts val="1600"/>
              </a:lnSpc>
              <a:buNone/>
            </a:pPr>
            <a:r>
              <a:rPr lang="en-US" sz="1000" dirty="0">
                <a:solidFill>
                  <a:srgbClr val="000000"/>
                </a:solidFill>
                <a:latin typeface="Manrope" pitchFamily="34" charset="0"/>
                <a:ea typeface="Manrope" pitchFamily="34" charset="-122"/>
                <a:cs typeface="Manrope" pitchFamily="34" charset="-120"/>
              </a:rPr>
              <a:t>Look for the </a:t>
            </a:r>
            <a:pPr algn="l" indent="0" marL="0">
              <a:lnSpc>
                <a:spcPts val="1600"/>
              </a:lnSpc>
              <a:buNone/>
            </a:pPr>
            <a:r>
              <a:rPr lang="en-US" sz="1000" b="1" dirty="0">
                <a:solidFill>
                  <a:srgbClr val="000000"/>
                </a:solidFill>
                <a:latin typeface="Manrope" pitchFamily="34" charset="0"/>
                <a:ea typeface="Manrope" pitchFamily="34" charset="-122"/>
                <a:cs typeface="Manrope" pitchFamily="34" charset="-120"/>
              </a:rPr>
              <a:t>ISI Mark</a:t>
            </a:r>
            <a:pPr algn="l" indent="0" marL="0">
              <a:lnSpc>
                <a:spcPts val="1600"/>
              </a:lnSpc>
              <a:buNone/>
            </a:pPr>
            <a:r>
              <a:rPr lang="en-US" sz="1000" dirty="0">
                <a:solidFill>
                  <a:srgbClr val="000000"/>
                </a:solidFill>
                <a:latin typeface="Manrope" pitchFamily="34" charset="0"/>
                <a:ea typeface="Manrope" pitchFamily="34" charset="-122"/>
                <a:cs typeface="Manrope" pitchFamily="34" charset="-120"/>
              </a:rPr>
              <a:t> (Bureau of Indian Standards) for industrial goods and </a:t>
            </a:r>
            <a:pPr algn="l" indent="0" marL="0">
              <a:lnSpc>
                <a:spcPts val="1600"/>
              </a:lnSpc>
              <a:buNone/>
            </a:pPr>
            <a:r>
              <a:rPr lang="en-US" sz="1000" b="1" dirty="0">
                <a:solidFill>
                  <a:srgbClr val="000000"/>
                </a:solidFill>
                <a:latin typeface="Manrope" pitchFamily="34" charset="0"/>
                <a:ea typeface="Manrope" pitchFamily="34" charset="-122"/>
                <a:cs typeface="Manrope" pitchFamily="34" charset="-120"/>
              </a:rPr>
              <a:t>AGMARK</a:t>
            </a:r>
            <a:pPr algn="l" indent="0" marL="0">
              <a:lnSpc>
                <a:spcPts val="1600"/>
              </a:lnSpc>
              <a:buNone/>
            </a:pPr>
            <a:r>
              <a:rPr lang="en-US" sz="1000" dirty="0">
                <a:solidFill>
                  <a:srgbClr val="000000"/>
                </a:solidFill>
                <a:latin typeface="Manrope" pitchFamily="34" charset="0"/>
                <a:ea typeface="Manrope" pitchFamily="34" charset="-122"/>
                <a:cs typeface="Manrope" pitchFamily="34" charset="-120"/>
              </a:rPr>
              <a:t> for agricultural products. These marks certify quality and safety, acting as reliable indicators for consumers.</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461849"/>
            <a:ext cx="10575369" cy="620078"/>
          </a:xfrm>
          <a:prstGeom prst="rect">
            <a:avLst/>
          </a:prstGeom>
          <a:noFill/>
          <a:ln/>
        </p:spPr>
        <p:txBody>
          <a:bodyPr wrap="none" lIns="0" tIns="0" rIns="0" bIns="0" rtlCol="0" anchor="t"/>
          <a:lstStyle/>
          <a:p>
            <a:pPr algn="l" indent="0" marL="0">
              <a:lnSpc>
                <a:spcPts val="4850"/>
              </a:lnSpc>
              <a:buNone/>
            </a:pPr>
            <a:r>
              <a:rPr lang="en-US" sz="3900" dirty="0">
                <a:solidFill>
                  <a:srgbClr val="0C0D0F"/>
                </a:solidFill>
                <a:latin typeface="Inter" pitchFamily="34" charset="0"/>
                <a:ea typeface="Inter" pitchFamily="34" charset="-122"/>
                <a:cs typeface="Inter" pitchFamily="34" charset="-120"/>
              </a:rPr>
              <a:t>Where Should Consumers Go to Get Justice?</a:t>
            </a:r>
            <a:endParaRPr lang="en-US" sz="3900" dirty="0"/>
          </a:p>
        </p:txBody>
      </p:sp>
      <p:sp>
        <p:nvSpPr>
          <p:cNvPr id="3" name="Text 1"/>
          <p:cNvSpPr/>
          <p:nvPr/>
        </p:nvSpPr>
        <p:spPr>
          <a:xfrm>
            <a:off x="793790" y="2478762"/>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India has established a robust three-tier consumer disputes redressal mechanism to ensure that consumers can seek justice swiftly and affordably without the complexities of traditional court proceedings.</a:t>
            </a:r>
            <a:endParaRPr lang="en-US" sz="1550" dirty="0"/>
          </a:p>
        </p:txBody>
      </p:sp>
      <p:pic>
        <p:nvPicPr>
          <p:cNvPr id="4" name="Image 0" descr="preencoded.png">    </p:cNvPr>
          <p:cNvPicPr>
            <a:picLocks noChangeAspect="1"/>
          </p:cNvPicPr>
          <p:nvPr/>
        </p:nvPicPr>
        <p:blipFill>
          <a:blip r:embed="rId1"/>
          <a:stretch>
            <a:fillRect/>
          </a:stretch>
        </p:blipFill>
        <p:spPr>
          <a:xfrm>
            <a:off x="793790" y="3337084"/>
            <a:ext cx="4347567" cy="793790"/>
          </a:xfrm>
          <a:prstGeom prst="rect">
            <a:avLst/>
          </a:prstGeom>
        </p:spPr>
      </p:pic>
      <p:sp>
        <p:nvSpPr>
          <p:cNvPr id="5" name="Text 2"/>
          <p:cNvSpPr/>
          <p:nvPr/>
        </p:nvSpPr>
        <p:spPr>
          <a:xfrm>
            <a:off x="992148" y="4329232"/>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55575A"/>
                </a:solidFill>
                <a:latin typeface="Inter" pitchFamily="34" charset="0"/>
                <a:ea typeface="Inter" pitchFamily="34" charset="-122"/>
                <a:cs typeface="Inter" pitchFamily="34" charset="-120"/>
              </a:rPr>
              <a:t>District Forum</a:t>
            </a:r>
            <a:endParaRPr lang="en-US" sz="1950" dirty="0"/>
          </a:p>
        </p:txBody>
      </p:sp>
      <p:sp>
        <p:nvSpPr>
          <p:cNvPr id="6" name="Text 3"/>
          <p:cNvSpPr/>
          <p:nvPr/>
        </p:nvSpPr>
        <p:spPr>
          <a:xfrm>
            <a:off x="992148" y="4758452"/>
            <a:ext cx="3950851" cy="63507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Handles complaints involving goods or services valued up to ₹1 crore.</a:t>
            </a:r>
            <a:endParaRPr lang="en-US" sz="1550" dirty="0"/>
          </a:p>
        </p:txBody>
      </p:sp>
      <p:pic>
        <p:nvPicPr>
          <p:cNvPr id="7" name="Image 1" descr="preencoded.png">    </p:cNvPr>
          <p:cNvPicPr>
            <a:picLocks noChangeAspect="1"/>
          </p:cNvPicPr>
          <p:nvPr/>
        </p:nvPicPr>
        <p:blipFill>
          <a:blip r:embed="rId2"/>
          <a:stretch>
            <a:fillRect/>
          </a:stretch>
        </p:blipFill>
        <p:spPr>
          <a:xfrm>
            <a:off x="5141357" y="3337084"/>
            <a:ext cx="4347567" cy="793790"/>
          </a:xfrm>
          <a:prstGeom prst="rect">
            <a:avLst/>
          </a:prstGeom>
        </p:spPr>
      </p:pic>
      <p:sp>
        <p:nvSpPr>
          <p:cNvPr id="8" name="Text 4"/>
          <p:cNvSpPr/>
          <p:nvPr/>
        </p:nvSpPr>
        <p:spPr>
          <a:xfrm>
            <a:off x="5339715" y="4329232"/>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55575A"/>
                </a:solidFill>
                <a:latin typeface="Inter" pitchFamily="34" charset="0"/>
                <a:ea typeface="Inter" pitchFamily="34" charset="-122"/>
                <a:cs typeface="Inter" pitchFamily="34" charset="-120"/>
              </a:rPr>
              <a:t>State Commission</a:t>
            </a:r>
            <a:endParaRPr lang="en-US" sz="1950" dirty="0"/>
          </a:p>
        </p:txBody>
      </p:sp>
      <p:sp>
        <p:nvSpPr>
          <p:cNvPr id="9" name="Text 5"/>
          <p:cNvSpPr/>
          <p:nvPr/>
        </p:nvSpPr>
        <p:spPr>
          <a:xfrm>
            <a:off x="5339715" y="4758452"/>
            <a:ext cx="3950851" cy="63507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Addresses complaints with values ranging between ₹1 crore and ₹10 crore.</a:t>
            </a:r>
            <a:endParaRPr lang="en-US" sz="1550" dirty="0"/>
          </a:p>
        </p:txBody>
      </p:sp>
      <p:pic>
        <p:nvPicPr>
          <p:cNvPr id="10" name="Image 2" descr="preencoded.png">    </p:cNvPr>
          <p:cNvPicPr>
            <a:picLocks noChangeAspect="1"/>
          </p:cNvPicPr>
          <p:nvPr/>
        </p:nvPicPr>
        <p:blipFill>
          <a:blip r:embed="rId3"/>
          <a:stretch>
            <a:fillRect/>
          </a:stretch>
        </p:blipFill>
        <p:spPr>
          <a:xfrm>
            <a:off x="9488924" y="3337084"/>
            <a:ext cx="4347567" cy="793790"/>
          </a:xfrm>
          <a:prstGeom prst="rect">
            <a:avLst/>
          </a:prstGeom>
        </p:spPr>
      </p:pic>
      <p:sp>
        <p:nvSpPr>
          <p:cNvPr id="11" name="Text 6"/>
          <p:cNvSpPr/>
          <p:nvPr/>
        </p:nvSpPr>
        <p:spPr>
          <a:xfrm>
            <a:off x="9687282" y="4329232"/>
            <a:ext cx="3611642" cy="310158"/>
          </a:xfrm>
          <a:prstGeom prst="rect">
            <a:avLst/>
          </a:prstGeom>
          <a:noFill/>
          <a:ln/>
        </p:spPr>
        <p:txBody>
          <a:bodyPr wrap="none" lIns="0" tIns="0" rIns="0" bIns="0" rtlCol="0" anchor="t"/>
          <a:lstStyle/>
          <a:p>
            <a:pPr algn="l" indent="0" marL="0">
              <a:lnSpc>
                <a:spcPts val="2400"/>
              </a:lnSpc>
              <a:buNone/>
            </a:pPr>
            <a:r>
              <a:rPr lang="en-US" sz="1950" dirty="0">
                <a:solidFill>
                  <a:srgbClr val="55575A"/>
                </a:solidFill>
                <a:latin typeface="Inter" pitchFamily="34" charset="0"/>
                <a:ea typeface="Inter" pitchFamily="34" charset="-122"/>
                <a:cs typeface="Inter" pitchFamily="34" charset="-120"/>
              </a:rPr>
              <a:t>National Commission (NCDRC)</a:t>
            </a:r>
            <a:endParaRPr lang="en-US" sz="1950" dirty="0"/>
          </a:p>
        </p:txBody>
      </p:sp>
      <p:sp>
        <p:nvSpPr>
          <p:cNvPr id="12" name="Text 7"/>
          <p:cNvSpPr/>
          <p:nvPr/>
        </p:nvSpPr>
        <p:spPr>
          <a:xfrm>
            <a:off x="9687282" y="4758452"/>
            <a:ext cx="3950851" cy="95261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Deals with complaints exceeding ₹10 crore, led by retired Supreme Court judges to ensure highest oversight.</a:t>
            </a:r>
            <a:endParaRPr lang="en-US" sz="1550" dirty="0"/>
          </a:p>
        </p:txBody>
      </p:sp>
      <p:sp>
        <p:nvSpPr>
          <p:cNvPr id="13" name="Text 8"/>
          <p:cNvSpPr/>
          <p:nvPr/>
        </p:nvSpPr>
        <p:spPr>
          <a:xfrm>
            <a:off x="793790" y="6132671"/>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These forums operate with minimal court fees and do not require mandatory legal representation, making justice accessible to all. For instance, the National Consumer Disputes Redressal Commission (NCDRC) provides high-level oversight, upholding justice in significant cases.</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220629"/>
            <a:ext cx="11007566" cy="620078"/>
          </a:xfrm>
          <a:prstGeom prst="rect">
            <a:avLst/>
          </a:prstGeom>
          <a:noFill/>
          <a:ln/>
        </p:spPr>
        <p:txBody>
          <a:bodyPr wrap="none" lIns="0" tIns="0" rIns="0" bIns="0" rtlCol="0" anchor="t"/>
          <a:lstStyle/>
          <a:p>
            <a:pPr algn="l" indent="0" marL="0">
              <a:lnSpc>
                <a:spcPts val="4850"/>
              </a:lnSpc>
              <a:buNone/>
            </a:pPr>
            <a:r>
              <a:rPr lang="en-US" sz="3900" dirty="0">
                <a:solidFill>
                  <a:srgbClr val="0C0D0F"/>
                </a:solidFill>
                <a:latin typeface="Inter" pitchFamily="34" charset="0"/>
                <a:ea typeface="Inter" pitchFamily="34" charset="-122"/>
                <a:cs typeface="Inter" pitchFamily="34" charset="-120"/>
              </a:rPr>
              <a:t>Learning to Become Well-Informed Consumers</a:t>
            </a:r>
            <a:endParaRPr lang="en-US" sz="3900" dirty="0"/>
          </a:p>
        </p:txBody>
      </p:sp>
      <p:sp>
        <p:nvSpPr>
          <p:cNvPr id="3" name="Text 1"/>
          <p:cNvSpPr/>
          <p:nvPr/>
        </p:nvSpPr>
        <p:spPr>
          <a:xfrm>
            <a:off x="793790" y="2237542"/>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Consumer education is paramount in empowering individuals to protect their rights and make prudent purchasing decisions. India has made concerted efforts to integrate consumer awareness into daily life and formal education.</a:t>
            </a:r>
            <a:endParaRPr lang="en-US" sz="1550" dirty="0"/>
          </a:p>
        </p:txBody>
      </p:sp>
      <p:sp>
        <p:nvSpPr>
          <p:cNvPr id="4" name="Shape 2"/>
          <p:cNvSpPr/>
          <p:nvPr/>
        </p:nvSpPr>
        <p:spPr>
          <a:xfrm>
            <a:off x="793790" y="3095863"/>
            <a:ext cx="4215289" cy="3054668"/>
          </a:xfrm>
          <a:prstGeom prst="roundRect">
            <a:avLst>
              <a:gd name="adj" fmla="val 5848"/>
            </a:avLst>
          </a:prstGeom>
          <a:solidFill>
            <a:srgbClr val="FFFFFF"/>
          </a:solidFill>
          <a:ln w="22860">
            <a:solidFill>
              <a:srgbClr val="FF7047"/>
            </a:solidFill>
            <a:prstDash val="solid"/>
          </a:ln>
        </p:spPr>
      </p:sp>
      <p:sp>
        <p:nvSpPr>
          <p:cNvPr id="5" name="Shape 3"/>
          <p:cNvSpPr/>
          <p:nvPr/>
        </p:nvSpPr>
        <p:spPr>
          <a:xfrm>
            <a:off x="816650" y="3118723"/>
            <a:ext cx="4169569" cy="595313"/>
          </a:xfrm>
          <a:prstGeom prst="roundRect">
            <a:avLst>
              <a:gd name="adj" fmla="val 25398"/>
            </a:avLst>
          </a:prstGeom>
          <a:solidFill>
            <a:srgbClr val="FFFFFF"/>
          </a:solidFill>
          <a:ln/>
        </p:spPr>
      </p:sp>
      <p:sp>
        <p:nvSpPr>
          <p:cNvPr id="6" name="Text 4"/>
          <p:cNvSpPr/>
          <p:nvPr/>
        </p:nvSpPr>
        <p:spPr>
          <a:xfrm>
            <a:off x="2752606" y="3226475"/>
            <a:ext cx="297656" cy="372070"/>
          </a:xfrm>
          <a:prstGeom prst="rect">
            <a:avLst/>
          </a:prstGeom>
          <a:noFill/>
          <a:ln/>
        </p:spPr>
        <p:txBody>
          <a:bodyPr wrap="none" lIns="0" tIns="0" rIns="0" bIns="0" rtlCol="0" anchor="t"/>
          <a:lstStyle/>
          <a:p>
            <a:pPr algn="l" indent="0" marL="0">
              <a:lnSpc>
                <a:spcPts val="2300"/>
              </a:lnSpc>
              <a:buNone/>
            </a:pPr>
            <a:r>
              <a:rPr lang="en-US" sz="2300" dirty="0">
                <a:solidFill>
                  <a:srgbClr val="55575A"/>
                </a:solidFill>
                <a:latin typeface="Inter" pitchFamily="34" charset="0"/>
                <a:ea typeface="Inter" pitchFamily="34" charset="-122"/>
                <a:cs typeface="Inter" pitchFamily="34" charset="-120"/>
              </a:rPr>
              <a:t>1</a:t>
            </a:r>
            <a:endParaRPr lang="en-US" sz="2300" dirty="0"/>
          </a:p>
        </p:txBody>
      </p:sp>
      <p:sp>
        <p:nvSpPr>
          <p:cNvPr id="7" name="Text 5"/>
          <p:cNvSpPr/>
          <p:nvPr/>
        </p:nvSpPr>
        <p:spPr>
          <a:xfrm>
            <a:off x="1015008" y="3912394"/>
            <a:ext cx="2494836" cy="310158"/>
          </a:xfrm>
          <a:prstGeom prst="rect">
            <a:avLst/>
          </a:prstGeom>
          <a:noFill/>
          <a:ln/>
        </p:spPr>
        <p:txBody>
          <a:bodyPr wrap="none" lIns="0" tIns="0" rIns="0" bIns="0" rtlCol="0" anchor="t"/>
          <a:lstStyle/>
          <a:p>
            <a:pPr algn="l" indent="0" marL="0">
              <a:lnSpc>
                <a:spcPts val="2400"/>
              </a:lnSpc>
              <a:buNone/>
            </a:pPr>
            <a:r>
              <a:rPr lang="en-US" sz="1950" dirty="0">
                <a:solidFill>
                  <a:srgbClr val="55575A"/>
                </a:solidFill>
                <a:latin typeface="Inter" pitchFamily="34" charset="0"/>
                <a:ea typeface="Inter" pitchFamily="34" charset="-122"/>
                <a:cs typeface="Inter" pitchFamily="34" charset="-120"/>
              </a:rPr>
              <a:t>Education Integration</a:t>
            </a:r>
            <a:endParaRPr lang="en-US" sz="1950" dirty="0"/>
          </a:p>
        </p:txBody>
      </p:sp>
      <p:sp>
        <p:nvSpPr>
          <p:cNvPr id="8" name="Text 6"/>
          <p:cNvSpPr/>
          <p:nvPr/>
        </p:nvSpPr>
        <p:spPr>
          <a:xfrm>
            <a:off x="1015008" y="4341614"/>
            <a:ext cx="3772853" cy="127015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Consumer education is now a part of school and university curricula, instilling knowledge of rights and responsibilities from a young age.</a:t>
            </a:r>
            <a:endParaRPr lang="en-US" sz="1550" dirty="0"/>
          </a:p>
        </p:txBody>
      </p:sp>
      <p:sp>
        <p:nvSpPr>
          <p:cNvPr id="9" name="Shape 7"/>
          <p:cNvSpPr/>
          <p:nvPr/>
        </p:nvSpPr>
        <p:spPr>
          <a:xfrm>
            <a:off x="5207437" y="3095863"/>
            <a:ext cx="4215408" cy="3054668"/>
          </a:xfrm>
          <a:prstGeom prst="roundRect">
            <a:avLst>
              <a:gd name="adj" fmla="val 5848"/>
            </a:avLst>
          </a:prstGeom>
          <a:solidFill>
            <a:srgbClr val="FFFFFF"/>
          </a:solidFill>
          <a:ln w="22860">
            <a:solidFill>
              <a:srgbClr val="FF7047"/>
            </a:solidFill>
            <a:prstDash val="solid"/>
          </a:ln>
        </p:spPr>
      </p:sp>
      <p:sp>
        <p:nvSpPr>
          <p:cNvPr id="10" name="Shape 8"/>
          <p:cNvSpPr/>
          <p:nvPr/>
        </p:nvSpPr>
        <p:spPr>
          <a:xfrm>
            <a:off x="5230297" y="3118723"/>
            <a:ext cx="4169688" cy="595313"/>
          </a:xfrm>
          <a:prstGeom prst="roundRect">
            <a:avLst>
              <a:gd name="adj" fmla="val 25398"/>
            </a:avLst>
          </a:prstGeom>
          <a:solidFill>
            <a:srgbClr val="FFFFFF"/>
          </a:solidFill>
          <a:ln/>
        </p:spPr>
      </p:sp>
      <p:sp>
        <p:nvSpPr>
          <p:cNvPr id="11" name="Text 9"/>
          <p:cNvSpPr/>
          <p:nvPr/>
        </p:nvSpPr>
        <p:spPr>
          <a:xfrm>
            <a:off x="7166253" y="3226475"/>
            <a:ext cx="297656" cy="372070"/>
          </a:xfrm>
          <a:prstGeom prst="rect">
            <a:avLst/>
          </a:prstGeom>
          <a:noFill/>
          <a:ln/>
        </p:spPr>
        <p:txBody>
          <a:bodyPr wrap="none" lIns="0" tIns="0" rIns="0" bIns="0" rtlCol="0" anchor="t"/>
          <a:lstStyle/>
          <a:p>
            <a:pPr algn="l" indent="0" marL="0">
              <a:lnSpc>
                <a:spcPts val="2300"/>
              </a:lnSpc>
              <a:buNone/>
            </a:pPr>
            <a:r>
              <a:rPr lang="en-US" sz="2300" dirty="0">
                <a:solidFill>
                  <a:srgbClr val="55575A"/>
                </a:solidFill>
                <a:latin typeface="Inter" pitchFamily="34" charset="0"/>
                <a:ea typeface="Inter" pitchFamily="34" charset="-122"/>
                <a:cs typeface="Inter" pitchFamily="34" charset="-120"/>
              </a:rPr>
              <a:t>2</a:t>
            </a:r>
            <a:endParaRPr lang="en-US" sz="2300" dirty="0"/>
          </a:p>
        </p:txBody>
      </p:sp>
      <p:sp>
        <p:nvSpPr>
          <p:cNvPr id="12" name="Text 10"/>
          <p:cNvSpPr/>
          <p:nvPr/>
        </p:nvSpPr>
        <p:spPr>
          <a:xfrm>
            <a:off x="5428655" y="3912394"/>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55575A"/>
                </a:solidFill>
                <a:latin typeface="Inter" pitchFamily="34" charset="0"/>
                <a:ea typeface="Inter" pitchFamily="34" charset="-122"/>
                <a:cs typeface="Inter" pitchFamily="34" charset="-120"/>
              </a:rPr>
              <a:t>Public Awareness</a:t>
            </a:r>
            <a:endParaRPr lang="en-US" sz="1950" dirty="0"/>
          </a:p>
        </p:txBody>
      </p:sp>
      <p:sp>
        <p:nvSpPr>
          <p:cNvPr id="13" name="Text 11"/>
          <p:cNvSpPr/>
          <p:nvPr/>
        </p:nvSpPr>
        <p:spPr>
          <a:xfrm>
            <a:off x="5428655" y="4341614"/>
            <a:ext cx="3772972" cy="1587698"/>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Iconic campaigns like "Jago Grahak Jago" (Be Aware Consumer) have significantly boosted public awareness, familiarising millions with their consumer rights and redressal avenues.</a:t>
            </a:r>
            <a:endParaRPr lang="en-US" sz="1550" dirty="0"/>
          </a:p>
        </p:txBody>
      </p:sp>
      <p:sp>
        <p:nvSpPr>
          <p:cNvPr id="14" name="Shape 12"/>
          <p:cNvSpPr/>
          <p:nvPr/>
        </p:nvSpPr>
        <p:spPr>
          <a:xfrm>
            <a:off x="9621203" y="3095863"/>
            <a:ext cx="4215289" cy="3054668"/>
          </a:xfrm>
          <a:prstGeom prst="roundRect">
            <a:avLst>
              <a:gd name="adj" fmla="val 5848"/>
            </a:avLst>
          </a:prstGeom>
          <a:solidFill>
            <a:srgbClr val="FFFFFF"/>
          </a:solidFill>
          <a:ln w="22860">
            <a:solidFill>
              <a:srgbClr val="FF7047"/>
            </a:solidFill>
            <a:prstDash val="solid"/>
          </a:ln>
        </p:spPr>
      </p:sp>
      <p:sp>
        <p:nvSpPr>
          <p:cNvPr id="15" name="Shape 13"/>
          <p:cNvSpPr/>
          <p:nvPr/>
        </p:nvSpPr>
        <p:spPr>
          <a:xfrm>
            <a:off x="9644063" y="3118723"/>
            <a:ext cx="4169569" cy="595313"/>
          </a:xfrm>
          <a:prstGeom prst="roundRect">
            <a:avLst>
              <a:gd name="adj" fmla="val 25398"/>
            </a:avLst>
          </a:prstGeom>
          <a:solidFill>
            <a:srgbClr val="FFFFFF"/>
          </a:solidFill>
          <a:ln/>
        </p:spPr>
      </p:sp>
      <p:sp>
        <p:nvSpPr>
          <p:cNvPr id="16" name="Text 14"/>
          <p:cNvSpPr/>
          <p:nvPr/>
        </p:nvSpPr>
        <p:spPr>
          <a:xfrm>
            <a:off x="11580019" y="3226475"/>
            <a:ext cx="297656" cy="372070"/>
          </a:xfrm>
          <a:prstGeom prst="rect">
            <a:avLst/>
          </a:prstGeom>
          <a:noFill/>
          <a:ln/>
        </p:spPr>
        <p:txBody>
          <a:bodyPr wrap="none" lIns="0" tIns="0" rIns="0" bIns="0" rtlCol="0" anchor="t"/>
          <a:lstStyle/>
          <a:p>
            <a:pPr algn="l" indent="0" marL="0">
              <a:lnSpc>
                <a:spcPts val="2300"/>
              </a:lnSpc>
              <a:buNone/>
            </a:pPr>
            <a:r>
              <a:rPr lang="en-US" sz="2300" dirty="0">
                <a:solidFill>
                  <a:srgbClr val="55575A"/>
                </a:solidFill>
                <a:latin typeface="Inter" pitchFamily="34" charset="0"/>
                <a:ea typeface="Inter" pitchFamily="34" charset="-122"/>
                <a:cs typeface="Inter" pitchFamily="34" charset="-120"/>
              </a:rPr>
              <a:t>3</a:t>
            </a:r>
            <a:endParaRPr lang="en-US" sz="2300" dirty="0"/>
          </a:p>
        </p:txBody>
      </p:sp>
      <p:sp>
        <p:nvSpPr>
          <p:cNvPr id="17" name="Text 15"/>
          <p:cNvSpPr/>
          <p:nvPr/>
        </p:nvSpPr>
        <p:spPr>
          <a:xfrm>
            <a:off x="9842421" y="3912394"/>
            <a:ext cx="2480905" cy="310158"/>
          </a:xfrm>
          <a:prstGeom prst="rect">
            <a:avLst/>
          </a:prstGeom>
          <a:noFill/>
          <a:ln/>
        </p:spPr>
        <p:txBody>
          <a:bodyPr wrap="none" lIns="0" tIns="0" rIns="0" bIns="0" rtlCol="0" anchor="t"/>
          <a:lstStyle/>
          <a:p>
            <a:pPr algn="l" indent="0" marL="0">
              <a:lnSpc>
                <a:spcPts val="2400"/>
              </a:lnSpc>
              <a:buNone/>
            </a:pPr>
            <a:r>
              <a:rPr lang="en-US" sz="1950" dirty="0">
                <a:solidFill>
                  <a:srgbClr val="55575A"/>
                </a:solidFill>
                <a:latin typeface="Inter" pitchFamily="34" charset="0"/>
                <a:ea typeface="Inter" pitchFamily="34" charset="-122"/>
                <a:cs typeface="Inter" pitchFamily="34" charset="-120"/>
              </a:rPr>
              <a:t>Digital Platforms</a:t>
            </a:r>
            <a:endParaRPr lang="en-US" sz="1950" dirty="0"/>
          </a:p>
        </p:txBody>
      </p:sp>
      <p:sp>
        <p:nvSpPr>
          <p:cNvPr id="18" name="Text 16"/>
          <p:cNvSpPr/>
          <p:nvPr/>
        </p:nvSpPr>
        <p:spPr>
          <a:xfrm>
            <a:off x="9842421" y="4341614"/>
            <a:ext cx="3772853" cy="1587698"/>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The National Consumer Helpline (NCH) and various digital platforms offer accessible channels for grievance redressal, ensuring that help is just a call or click away.</a:t>
            </a:r>
            <a:endParaRPr lang="en-US" sz="1550" dirty="0"/>
          </a:p>
        </p:txBody>
      </p:sp>
      <p:sp>
        <p:nvSpPr>
          <p:cNvPr id="19" name="Text 17"/>
          <p:cNvSpPr/>
          <p:nvPr/>
        </p:nvSpPr>
        <p:spPr>
          <a:xfrm>
            <a:off x="793790" y="6373773"/>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This empowerment through knowledge acts as a powerful deterrent against exploitation and unfair trade practices, fostering a more equitable marketplace for everyone.</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150144"/>
            <a:ext cx="10028158" cy="620078"/>
          </a:xfrm>
          <a:prstGeom prst="rect">
            <a:avLst/>
          </a:prstGeom>
          <a:noFill/>
          <a:ln/>
        </p:spPr>
        <p:txBody>
          <a:bodyPr wrap="none" lIns="0" tIns="0" rIns="0" bIns="0" rtlCol="0" anchor="t"/>
          <a:lstStyle/>
          <a:p>
            <a:pPr algn="l" indent="0" marL="0">
              <a:lnSpc>
                <a:spcPts val="4850"/>
              </a:lnSpc>
              <a:buNone/>
            </a:pPr>
            <a:r>
              <a:rPr lang="en-US" sz="3900" dirty="0">
                <a:solidFill>
                  <a:srgbClr val="0C0D0F"/>
                </a:solidFill>
                <a:latin typeface="Inter" pitchFamily="34" charset="0"/>
                <a:ea typeface="Inter" pitchFamily="34" charset="-122"/>
                <a:cs typeface="Inter" pitchFamily="34" charset="-120"/>
              </a:rPr>
              <a:t>ISI and AGMARK: Quality Assurance Marks</a:t>
            </a:r>
            <a:endParaRPr lang="en-US" sz="3900" dirty="0"/>
          </a:p>
        </p:txBody>
      </p:sp>
      <p:sp>
        <p:nvSpPr>
          <p:cNvPr id="3" name="Text 1"/>
          <p:cNvSpPr/>
          <p:nvPr/>
        </p:nvSpPr>
        <p:spPr>
          <a:xfrm>
            <a:off x="793790" y="2167057"/>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In India, the ISI and AGMARK certification marks are crucial for assuring product quality and safety, providing consumers with confidence in their purchases. They serve as reliable indicators that products meet established standards.</a:t>
            </a:r>
            <a:endParaRPr lang="en-US" sz="1550" dirty="0"/>
          </a:p>
        </p:txBody>
      </p:sp>
      <p:sp>
        <p:nvSpPr>
          <p:cNvPr id="4" name="Text 2"/>
          <p:cNvSpPr/>
          <p:nvPr/>
        </p:nvSpPr>
        <p:spPr>
          <a:xfrm>
            <a:off x="793790" y="3203972"/>
            <a:ext cx="6279356" cy="1270159"/>
          </a:xfrm>
          <a:prstGeom prst="rect">
            <a:avLst/>
          </a:prstGeom>
          <a:noFill/>
          <a:ln/>
        </p:spPr>
        <p:txBody>
          <a:bodyPr wrap="square" lIns="0" tIns="0" rIns="0" bIns="0" rtlCol="0" anchor="t"/>
          <a:lstStyle/>
          <a:p>
            <a:pPr algn="l" indent="0" marL="0">
              <a:lnSpc>
                <a:spcPts val="2500"/>
              </a:lnSpc>
              <a:buNone/>
            </a:pPr>
            <a:r>
              <a:rPr lang="en-US" sz="1550" dirty="0">
                <a:solidFill>
                  <a:srgbClr val="FFCE47"/>
                </a:solidFill>
                <a:latin typeface="Manrope" pitchFamily="34" charset="0"/>
                <a:ea typeface="Manrope" pitchFamily="34" charset="-122"/>
                <a:cs typeface="Manrope" pitchFamily="34" charset="-120"/>
              </a:rPr>
              <a:t>ISI Mark:</a:t>
            </a:r>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 Certified by the Bureau of Indian Standards (BIS), this mark ensures that industrial products comply with Indian Standards, guaranteeing quality and safety. You'll find it on electrical appliances, cement, and packaged drinking water, among others.</a:t>
            </a:r>
            <a:endParaRPr lang="en-US" sz="1550" dirty="0"/>
          </a:p>
        </p:txBody>
      </p:sp>
      <p:sp>
        <p:nvSpPr>
          <p:cNvPr id="5" name="Text 3"/>
          <p:cNvSpPr/>
          <p:nvPr/>
        </p:nvSpPr>
        <p:spPr>
          <a:xfrm>
            <a:off x="793790" y="4652724"/>
            <a:ext cx="6279356" cy="1270159"/>
          </a:xfrm>
          <a:prstGeom prst="rect">
            <a:avLst/>
          </a:prstGeom>
          <a:noFill/>
          <a:ln/>
        </p:spPr>
        <p:txBody>
          <a:bodyPr wrap="square" lIns="0" tIns="0" rIns="0" bIns="0" rtlCol="0" anchor="t"/>
          <a:lstStyle/>
          <a:p>
            <a:pPr algn="l" indent="0" marL="0">
              <a:lnSpc>
                <a:spcPts val="2500"/>
              </a:lnSpc>
              <a:buNone/>
            </a:pPr>
            <a:r>
              <a:rPr lang="en-US" sz="1550" dirty="0">
                <a:solidFill>
                  <a:srgbClr val="FF9B7E"/>
                </a:solidFill>
                <a:latin typeface="Manrope" pitchFamily="34" charset="0"/>
                <a:ea typeface="Manrope" pitchFamily="34" charset="-122"/>
                <a:cs typeface="Manrope" pitchFamily="34" charset="-120"/>
              </a:rPr>
              <a:t>AGMARK:</a:t>
            </a:r>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 This mark certifies agricultural products, ensuring they meet specific quality and purity standards. From pulses and spices to edible oils, AGMARK ensures the authenticity and quality of food items.</a:t>
            </a:r>
            <a:endParaRPr lang="en-US" sz="1550" dirty="0"/>
          </a:p>
        </p:txBody>
      </p:sp>
      <p:pic>
        <p:nvPicPr>
          <p:cNvPr id="6" name="Image 0" descr="preencoded.png">    </p:cNvPr>
          <p:cNvPicPr>
            <a:picLocks noChangeAspect="1"/>
          </p:cNvPicPr>
          <p:nvPr/>
        </p:nvPicPr>
        <p:blipFill>
          <a:blip r:embed="rId1"/>
          <a:stretch>
            <a:fillRect/>
          </a:stretch>
        </p:blipFill>
        <p:spPr>
          <a:xfrm>
            <a:off x="7564874" y="3248620"/>
            <a:ext cx="6279356" cy="2749153"/>
          </a:xfrm>
          <a:prstGeom prst="rect">
            <a:avLst/>
          </a:prstGeom>
        </p:spPr>
      </p:pic>
      <p:sp>
        <p:nvSpPr>
          <p:cNvPr id="7" name="Text 4"/>
          <p:cNvSpPr/>
          <p:nvPr/>
        </p:nvSpPr>
        <p:spPr>
          <a:xfrm>
            <a:off x="9672794" y="4640981"/>
            <a:ext cx="736468" cy="171183"/>
          </a:xfrm>
          <a:prstGeom prst="rect">
            <a:avLst/>
          </a:prstGeom>
          <a:noFill/>
          <a:ln/>
        </p:spPr>
        <p:txBody>
          <a:bodyPr wrap="none" lIns="0" tIns="0" rIns="0" bIns="0" rtlCol="0" anchor="t"/>
          <a:lstStyle/>
          <a:p>
            <a:pPr algn="ctr" indent="0" marL="0">
              <a:lnSpc>
                <a:spcPts val="1650"/>
              </a:lnSpc>
              <a:buNone/>
            </a:pPr>
            <a:r>
              <a:rPr lang="en-US" sz="1350" dirty="0">
                <a:solidFill>
                  <a:srgbClr val="000000"/>
                </a:solidFill>
                <a:latin typeface="Inter" pitchFamily="34" charset="0"/>
                <a:ea typeface="Inter" pitchFamily="34" charset="-122"/>
                <a:cs typeface="Inter" pitchFamily="34" charset="-120"/>
              </a:rPr>
              <a:t>ISI Mark</a:t>
            </a:r>
            <a:endParaRPr lang="en-US" sz="1350" dirty="0"/>
          </a:p>
        </p:txBody>
      </p:sp>
      <p:sp>
        <p:nvSpPr>
          <p:cNvPr id="8" name="Text 5"/>
          <p:cNvSpPr/>
          <p:nvPr/>
        </p:nvSpPr>
        <p:spPr>
          <a:xfrm>
            <a:off x="11066605" y="4640981"/>
            <a:ext cx="736467" cy="171183"/>
          </a:xfrm>
          <a:prstGeom prst="rect">
            <a:avLst/>
          </a:prstGeom>
          <a:noFill/>
          <a:ln/>
        </p:spPr>
        <p:txBody>
          <a:bodyPr wrap="none" lIns="0" tIns="0" rIns="0" bIns="0" rtlCol="0" anchor="t"/>
          <a:lstStyle/>
          <a:p>
            <a:pPr algn="ctr" indent="0" marL="0">
              <a:lnSpc>
                <a:spcPts val="1650"/>
              </a:lnSpc>
              <a:buNone/>
            </a:pPr>
            <a:r>
              <a:rPr lang="en-US" sz="1350" dirty="0">
                <a:solidFill>
                  <a:srgbClr val="000000"/>
                </a:solidFill>
                <a:latin typeface="Inter" pitchFamily="34" charset="0"/>
                <a:ea typeface="Inter" pitchFamily="34" charset="-122"/>
                <a:cs typeface="Inter" pitchFamily="34" charset="-120"/>
              </a:rPr>
              <a:t>AGMARK</a:t>
            </a:r>
            <a:endParaRPr lang="en-US" sz="1350" dirty="0"/>
          </a:p>
        </p:txBody>
      </p:sp>
      <p:sp>
        <p:nvSpPr>
          <p:cNvPr id="9" name="Text 6"/>
          <p:cNvSpPr/>
          <p:nvPr/>
        </p:nvSpPr>
        <p:spPr>
          <a:xfrm>
            <a:off x="12350952" y="5467700"/>
            <a:ext cx="1339031" cy="136946"/>
          </a:xfrm>
          <a:prstGeom prst="rect">
            <a:avLst/>
          </a:prstGeom>
          <a:noFill/>
          <a:ln/>
        </p:spPr>
        <p:txBody>
          <a:bodyPr wrap="none" lIns="0" tIns="0" rIns="0" bIns="0" rtlCol="0" anchor="t"/>
          <a:lstStyle/>
          <a:p>
            <a:pPr algn="l" indent="0" marL="0">
              <a:lnSpc>
                <a:spcPts val="1350"/>
              </a:lnSpc>
              <a:buNone/>
            </a:pPr>
            <a:r>
              <a:rPr lang="en-US" sz="1050" dirty="0">
                <a:solidFill>
                  <a:srgbClr val="55575A"/>
                </a:solidFill>
                <a:latin typeface="Manrope" pitchFamily="34" charset="0"/>
                <a:ea typeface="Manrope" pitchFamily="34" charset="-122"/>
                <a:cs typeface="Manrope" pitchFamily="34" charset="-120"/>
              </a:rPr>
              <a:t>Bottle of honey</a:t>
            </a:r>
            <a:endParaRPr lang="en-US" sz="1050" dirty="0"/>
          </a:p>
        </p:txBody>
      </p:sp>
      <p:pic>
        <p:nvPicPr>
          <p:cNvPr id="10" name="Image 1" descr="preencoded.png">    </p:cNvPr>
          <p:cNvPicPr>
            <a:picLocks noChangeAspect="1"/>
          </p:cNvPicPr>
          <p:nvPr/>
        </p:nvPicPr>
        <p:blipFill>
          <a:blip r:embed="rId2"/>
          <a:stretch>
            <a:fillRect/>
          </a:stretch>
        </p:blipFill>
        <p:spPr>
          <a:xfrm>
            <a:off x="11987188" y="5455717"/>
            <a:ext cx="168615" cy="161197"/>
          </a:xfrm>
          <a:prstGeom prst="rect">
            <a:avLst/>
          </a:prstGeom>
        </p:spPr>
      </p:pic>
      <p:sp>
        <p:nvSpPr>
          <p:cNvPr id="11" name="Text 7"/>
          <p:cNvSpPr/>
          <p:nvPr/>
        </p:nvSpPr>
        <p:spPr>
          <a:xfrm>
            <a:off x="12326606" y="3833473"/>
            <a:ext cx="1369464" cy="136946"/>
          </a:xfrm>
          <a:prstGeom prst="rect">
            <a:avLst/>
          </a:prstGeom>
          <a:noFill/>
          <a:ln/>
        </p:spPr>
        <p:txBody>
          <a:bodyPr wrap="none" lIns="0" tIns="0" rIns="0" bIns="0" rtlCol="0" anchor="t"/>
          <a:lstStyle/>
          <a:p>
            <a:pPr algn="l" indent="0" marL="0">
              <a:lnSpc>
                <a:spcPts val="1350"/>
              </a:lnSpc>
              <a:buNone/>
            </a:pPr>
            <a:r>
              <a:rPr lang="en-US" sz="1050" dirty="0">
                <a:solidFill>
                  <a:srgbClr val="55575A"/>
                </a:solidFill>
                <a:latin typeface="Manrope" pitchFamily="34" charset="0"/>
                <a:ea typeface="Manrope" pitchFamily="34" charset="-122"/>
                <a:cs typeface="Manrope" pitchFamily="34" charset="-120"/>
              </a:rPr>
              <a:t>Bag of rice</a:t>
            </a:r>
            <a:endParaRPr lang="en-US" sz="1050" dirty="0"/>
          </a:p>
        </p:txBody>
      </p:sp>
      <p:pic>
        <p:nvPicPr>
          <p:cNvPr id="12" name="Image 2" descr="preencoded.png">    </p:cNvPr>
          <p:cNvPicPr>
            <a:picLocks noChangeAspect="1"/>
          </p:cNvPicPr>
          <p:nvPr/>
        </p:nvPicPr>
        <p:blipFill>
          <a:blip r:embed="rId3"/>
          <a:stretch>
            <a:fillRect/>
          </a:stretch>
        </p:blipFill>
        <p:spPr>
          <a:xfrm>
            <a:off x="11991088" y="3809127"/>
            <a:ext cx="170708" cy="161198"/>
          </a:xfrm>
          <a:prstGeom prst="rect">
            <a:avLst/>
          </a:prstGeom>
        </p:spPr>
      </p:pic>
      <p:sp>
        <p:nvSpPr>
          <p:cNvPr id="13" name="Text 8"/>
          <p:cNvSpPr/>
          <p:nvPr/>
        </p:nvSpPr>
        <p:spPr>
          <a:xfrm>
            <a:off x="7798245" y="5455527"/>
            <a:ext cx="1332945" cy="136947"/>
          </a:xfrm>
          <a:prstGeom prst="rect">
            <a:avLst/>
          </a:prstGeom>
          <a:noFill/>
          <a:ln/>
        </p:spPr>
        <p:txBody>
          <a:bodyPr wrap="none" lIns="0" tIns="0" rIns="0" bIns="0" rtlCol="0" anchor="t"/>
          <a:lstStyle/>
          <a:p>
            <a:pPr algn="r" indent="0" marL="0">
              <a:lnSpc>
                <a:spcPts val="1350"/>
              </a:lnSpc>
              <a:buNone/>
            </a:pPr>
            <a:r>
              <a:rPr lang="en-US" sz="1050" dirty="0">
                <a:solidFill>
                  <a:srgbClr val="55575A"/>
                </a:solidFill>
                <a:latin typeface="Manrope" pitchFamily="34" charset="0"/>
                <a:ea typeface="Manrope" pitchFamily="34" charset="-122"/>
                <a:cs typeface="Manrope" pitchFamily="34" charset="-120"/>
              </a:rPr>
              <a:t>Safety helmet</a:t>
            </a:r>
            <a:endParaRPr lang="en-US" sz="1050" dirty="0"/>
          </a:p>
        </p:txBody>
      </p:sp>
      <p:pic>
        <p:nvPicPr>
          <p:cNvPr id="14" name="Image 3" descr="preencoded.png">    </p:cNvPr>
          <p:cNvPicPr>
            <a:picLocks noChangeAspect="1"/>
          </p:cNvPicPr>
          <p:nvPr/>
        </p:nvPicPr>
        <p:blipFill>
          <a:blip r:embed="rId4"/>
          <a:stretch>
            <a:fillRect/>
          </a:stretch>
        </p:blipFill>
        <p:spPr>
          <a:xfrm>
            <a:off x="9312168" y="5467605"/>
            <a:ext cx="168616" cy="161197"/>
          </a:xfrm>
          <a:prstGeom prst="rect">
            <a:avLst/>
          </a:prstGeom>
        </p:spPr>
      </p:pic>
      <p:sp>
        <p:nvSpPr>
          <p:cNvPr id="15" name="Text 9"/>
          <p:cNvSpPr/>
          <p:nvPr/>
        </p:nvSpPr>
        <p:spPr>
          <a:xfrm>
            <a:off x="7767813" y="3833473"/>
            <a:ext cx="1369464" cy="136946"/>
          </a:xfrm>
          <a:prstGeom prst="rect">
            <a:avLst/>
          </a:prstGeom>
          <a:noFill/>
          <a:ln/>
        </p:spPr>
        <p:txBody>
          <a:bodyPr wrap="none" lIns="0" tIns="0" rIns="0" bIns="0" rtlCol="0" anchor="t"/>
          <a:lstStyle/>
          <a:p>
            <a:pPr algn="r" indent="0" marL="0">
              <a:lnSpc>
                <a:spcPts val="1350"/>
              </a:lnSpc>
              <a:buNone/>
            </a:pPr>
            <a:r>
              <a:rPr lang="en-US" sz="1050" dirty="0">
                <a:solidFill>
                  <a:srgbClr val="55575A"/>
                </a:solidFill>
                <a:latin typeface="Manrope" pitchFamily="34" charset="0"/>
                <a:ea typeface="Manrope" pitchFamily="34" charset="-122"/>
                <a:cs typeface="Manrope" pitchFamily="34" charset="-120"/>
              </a:rPr>
              <a:t>Electric fan</a:t>
            </a:r>
            <a:endParaRPr lang="en-US" sz="1050" dirty="0"/>
          </a:p>
        </p:txBody>
      </p:sp>
      <p:pic>
        <p:nvPicPr>
          <p:cNvPr id="16" name="Image 4" descr="preencoded.png">    </p:cNvPr>
          <p:cNvPicPr>
            <a:picLocks noChangeAspect="1"/>
          </p:cNvPicPr>
          <p:nvPr/>
        </p:nvPicPr>
        <p:blipFill>
          <a:blip r:embed="rId5"/>
          <a:stretch>
            <a:fillRect/>
          </a:stretch>
        </p:blipFill>
        <p:spPr>
          <a:xfrm>
            <a:off x="9291342" y="3809127"/>
            <a:ext cx="168615" cy="161198"/>
          </a:xfrm>
          <a:prstGeom prst="rect">
            <a:avLst/>
          </a:prstGeom>
        </p:spPr>
      </p:pic>
      <p:sp>
        <p:nvSpPr>
          <p:cNvPr id="17" name="Text 10"/>
          <p:cNvSpPr/>
          <p:nvPr/>
        </p:nvSpPr>
        <p:spPr>
          <a:xfrm>
            <a:off x="793790" y="6444258"/>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These marks protect consumers from substandard or hazardous products, reducing the risk of health issues and financial losses caused by faulty goods.</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82109" y="468868"/>
            <a:ext cx="13266182" cy="1065848"/>
          </a:xfrm>
          <a:prstGeom prst="rect">
            <a:avLst/>
          </a:prstGeom>
          <a:noFill/>
          <a:ln/>
        </p:spPr>
        <p:txBody>
          <a:bodyPr wrap="square" lIns="0" tIns="0" rIns="0" bIns="0" rtlCol="0" anchor="t"/>
          <a:lstStyle/>
          <a:p>
            <a:pPr algn="l" indent="0" marL="0">
              <a:lnSpc>
                <a:spcPts val="4150"/>
              </a:lnSpc>
              <a:buNone/>
            </a:pPr>
            <a:r>
              <a:rPr lang="en-US" sz="3350" dirty="0">
                <a:solidFill>
                  <a:srgbClr val="0C0D0F"/>
                </a:solidFill>
                <a:latin typeface="Inter" pitchFamily="34" charset="0"/>
                <a:ea typeface="Inter" pitchFamily="34" charset="-122"/>
                <a:cs typeface="Inter" pitchFamily="34" charset="-120"/>
              </a:rPr>
              <a:t>Taking the Consumer Movement Forward: Diagrammatic Overview</a:t>
            </a:r>
            <a:endParaRPr lang="en-US" sz="3350" dirty="0"/>
          </a:p>
        </p:txBody>
      </p:sp>
      <p:sp>
        <p:nvSpPr>
          <p:cNvPr id="3" name="Text 1"/>
          <p:cNvSpPr/>
          <p:nvPr/>
        </p:nvSpPr>
        <p:spPr>
          <a:xfrm>
            <a:off x="682109" y="1875711"/>
            <a:ext cx="13266182" cy="545544"/>
          </a:xfrm>
          <a:prstGeom prst="rect">
            <a:avLst/>
          </a:prstGeom>
          <a:noFill/>
          <a:ln/>
        </p:spPr>
        <p:txBody>
          <a:bodyPr wrap="square" lIns="0" tIns="0" rIns="0" bIns="0" rtlCol="0" anchor="t"/>
          <a:lstStyle/>
          <a:p>
            <a:pPr algn="l" indent="0" marL="0">
              <a:lnSpc>
                <a:spcPts val="2100"/>
              </a:lnSpc>
              <a:buNone/>
            </a:pPr>
            <a:r>
              <a:rPr lang="en-US" sz="1300" dirty="0">
                <a:solidFill>
                  <a:srgbClr val="55575A"/>
                </a:solidFill>
                <a:latin typeface="Manrope" pitchFamily="34" charset="0"/>
                <a:ea typeface="Manrope" pitchFamily="34" charset="-122"/>
                <a:cs typeface="Manrope" pitchFamily="34" charset="-120"/>
              </a:rPr>
              <a:t>The consumer movement is a dynamic process involving multiple stakeholders working collaboratively to ensure consumer welfare. This flowchart illustrates the cyclical journey of consumer empowerment and justice.</a:t>
            </a:r>
            <a:endParaRPr lang="en-US" sz="1300" dirty="0"/>
          </a:p>
        </p:txBody>
      </p:sp>
      <p:pic>
        <p:nvPicPr>
          <p:cNvPr id="4" name="Image 0" descr="preencoded.png">    </p:cNvPr>
          <p:cNvPicPr>
            <a:picLocks noChangeAspect="1"/>
          </p:cNvPicPr>
          <p:nvPr/>
        </p:nvPicPr>
        <p:blipFill>
          <a:blip r:embed="rId1"/>
          <a:stretch>
            <a:fillRect/>
          </a:stretch>
        </p:blipFill>
        <p:spPr>
          <a:xfrm>
            <a:off x="894517" y="2613065"/>
            <a:ext cx="12841248" cy="4818578"/>
          </a:xfrm>
          <a:prstGeom prst="rect">
            <a:avLst/>
          </a:prstGeom>
        </p:spPr>
      </p:pic>
      <p:pic>
        <p:nvPicPr>
          <p:cNvPr id="5" name="Image 1" descr="preencoded.png">    </p:cNvPr>
          <p:cNvPicPr>
            <a:picLocks noChangeAspect="1"/>
          </p:cNvPicPr>
          <p:nvPr/>
        </p:nvPicPr>
        <p:blipFill>
          <a:blip r:embed="rId2"/>
          <a:stretch>
            <a:fillRect/>
          </a:stretch>
        </p:blipFill>
        <p:spPr>
          <a:xfrm>
            <a:off x="11861040" y="3840443"/>
            <a:ext cx="663295" cy="663296"/>
          </a:xfrm>
          <a:prstGeom prst="rect">
            <a:avLst/>
          </a:prstGeom>
        </p:spPr>
      </p:pic>
      <p:sp>
        <p:nvSpPr>
          <p:cNvPr id="6" name="Text 2"/>
          <p:cNvSpPr/>
          <p:nvPr/>
        </p:nvSpPr>
        <p:spPr>
          <a:xfrm>
            <a:off x="11270084" y="6075337"/>
            <a:ext cx="1936824" cy="746208"/>
          </a:xfrm>
          <a:prstGeom prst="rect">
            <a:avLst/>
          </a:prstGeom>
          <a:noFill/>
          <a:ln/>
        </p:spPr>
        <p:txBody>
          <a:bodyPr wrap="square" lIns="0" tIns="0" rIns="0" bIns="0" rtlCol="0" anchor="t"/>
          <a:lstStyle/>
          <a:p>
            <a:pPr algn="ctr" indent="0" marL="0">
              <a:lnSpc>
                <a:spcPts val="1650"/>
              </a:lnSpc>
              <a:buNone/>
            </a:pPr>
            <a:r>
              <a:rPr lang="en-US" sz="1350" dirty="0">
                <a:solidFill>
                  <a:srgbClr val="55575A"/>
                </a:solidFill>
                <a:latin typeface="Inter" pitchFamily="34" charset="0"/>
                <a:ea typeface="Inter" pitchFamily="34" charset="-122"/>
                <a:cs typeface="Inter" pitchFamily="34" charset="-120"/>
              </a:rPr>
              <a:t>Empowerment</a:t>
            </a:r>
            <a:endParaRPr lang="en-US" sz="1350" dirty="0"/>
          </a:p>
        </p:txBody>
      </p:sp>
      <p:pic>
        <p:nvPicPr>
          <p:cNvPr id="7" name="Image 2" descr="preencoded.png">    </p:cNvPr>
          <p:cNvPicPr>
            <a:picLocks noChangeAspect="1"/>
          </p:cNvPicPr>
          <p:nvPr/>
        </p:nvPicPr>
        <p:blipFill>
          <a:blip r:embed="rId3"/>
          <a:stretch>
            <a:fillRect/>
          </a:stretch>
        </p:blipFill>
        <p:spPr>
          <a:xfrm>
            <a:off x="9432754" y="3841687"/>
            <a:ext cx="663296" cy="663296"/>
          </a:xfrm>
          <a:prstGeom prst="rect">
            <a:avLst/>
          </a:prstGeom>
        </p:spPr>
      </p:pic>
      <p:sp>
        <p:nvSpPr>
          <p:cNvPr id="8" name="Text 3"/>
          <p:cNvSpPr/>
          <p:nvPr/>
        </p:nvSpPr>
        <p:spPr>
          <a:xfrm>
            <a:off x="8829154" y="6261888"/>
            <a:ext cx="1936825" cy="373104"/>
          </a:xfrm>
          <a:prstGeom prst="rect">
            <a:avLst/>
          </a:prstGeom>
          <a:noFill/>
          <a:ln/>
        </p:spPr>
        <p:txBody>
          <a:bodyPr wrap="none" lIns="0" tIns="0" rIns="0" bIns="0" rtlCol="0" anchor="t"/>
          <a:lstStyle/>
          <a:p>
            <a:pPr algn="ctr" indent="0" marL="0">
              <a:lnSpc>
                <a:spcPts val="1650"/>
              </a:lnSpc>
              <a:buNone/>
            </a:pPr>
            <a:r>
              <a:rPr lang="en-US" sz="1350" dirty="0">
                <a:solidFill>
                  <a:srgbClr val="55575A"/>
                </a:solidFill>
                <a:latin typeface="Inter" pitchFamily="34" charset="0"/>
                <a:ea typeface="Inter" pitchFamily="34" charset="-122"/>
                <a:cs typeface="Inter" pitchFamily="34" charset="-120"/>
              </a:rPr>
              <a:t>Resolution</a:t>
            </a:r>
            <a:endParaRPr lang="en-US" sz="1350" dirty="0"/>
          </a:p>
        </p:txBody>
      </p:sp>
      <p:pic>
        <p:nvPicPr>
          <p:cNvPr id="9" name="Image 3" descr="preencoded.png">    </p:cNvPr>
          <p:cNvPicPr>
            <a:picLocks noChangeAspect="1"/>
          </p:cNvPicPr>
          <p:nvPr/>
        </p:nvPicPr>
        <p:blipFill>
          <a:blip r:embed="rId4"/>
          <a:stretch>
            <a:fillRect/>
          </a:stretch>
        </p:blipFill>
        <p:spPr>
          <a:xfrm>
            <a:off x="7005089" y="3841687"/>
            <a:ext cx="663296" cy="663296"/>
          </a:xfrm>
          <a:prstGeom prst="rect">
            <a:avLst/>
          </a:prstGeom>
        </p:spPr>
      </p:pic>
      <p:sp>
        <p:nvSpPr>
          <p:cNvPr id="10" name="Text 4"/>
          <p:cNvSpPr/>
          <p:nvPr/>
        </p:nvSpPr>
        <p:spPr>
          <a:xfrm>
            <a:off x="6401490" y="6261888"/>
            <a:ext cx="1936825" cy="373104"/>
          </a:xfrm>
          <a:prstGeom prst="rect">
            <a:avLst/>
          </a:prstGeom>
          <a:noFill/>
          <a:ln/>
        </p:spPr>
        <p:txBody>
          <a:bodyPr wrap="none" lIns="0" tIns="0" rIns="0" bIns="0" rtlCol="0" anchor="t"/>
          <a:lstStyle/>
          <a:p>
            <a:pPr algn="ctr" indent="0" marL="0">
              <a:lnSpc>
                <a:spcPts val="1650"/>
              </a:lnSpc>
              <a:buNone/>
            </a:pPr>
            <a:r>
              <a:rPr lang="en-US" sz="1350" dirty="0">
                <a:solidFill>
                  <a:srgbClr val="55575A"/>
                </a:solidFill>
                <a:latin typeface="Inter" pitchFamily="34" charset="0"/>
                <a:ea typeface="Inter" pitchFamily="34" charset="-122"/>
                <a:cs typeface="Inter" pitchFamily="34" charset="-120"/>
              </a:rPr>
              <a:t>Forums</a:t>
            </a:r>
            <a:endParaRPr lang="en-US" sz="1350" dirty="0"/>
          </a:p>
        </p:txBody>
      </p:sp>
      <p:pic>
        <p:nvPicPr>
          <p:cNvPr id="11" name="Image 4" descr="preencoded.png">    </p:cNvPr>
          <p:cNvPicPr>
            <a:picLocks noChangeAspect="1"/>
          </p:cNvPicPr>
          <p:nvPr/>
        </p:nvPicPr>
        <p:blipFill>
          <a:blip r:embed="rId5"/>
          <a:stretch>
            <a:fillRect/>
          </a:stretch>
        </p:blipFill>
        <p:spPr>
          <a:xfrm>
            <a:off x="4577425" y="3841687"/>
            <a:ext cx="663296" cy="663296"/>
          </a:xfrm>
          <a:prstGeom prst="rect">
            <a:avLst/>
          </a:prstGeom>
        </p:spPr>
      </p:pic>
      <p:sp>
        <p:nvSpPr>
          <p:cNvPr id="12" name="Text 5"/>
          <p:cNvSpPr/>
          <p:nvPr/>
        </p:nvSpPr>
        <p:spPr>
          <a:xfrm>
            <a:off x="3973826" y="6261888"/>
            <a:ext cx="1936825" cy="373104"/>
          </a:xfrm>
          <a:prstGeom prst="rect">
            <a:avLst/>
          </a:prstGeom>
          <a:noFill/>
          <a:ln/>
        </p:spPr>
        <p:txBody>
          <a:bodyPr wrap="none" lIns="0" tIns="0" rIns="0" bIns="0" rtlCol="0" anchor="t"/>
          <a:lstStyle/>
          <a:p>
            <a:pPr algn="ctr" indent="0" marL="0">
              <a:lnSpc>
                <a:spcPts val="1650"/>
              </a:lnSpc>
              <a:buNone/>
            </a:pPr>
            <a:r>
              <a:rPr lang="en-US" sz="1350" dirty="0">
                <a:solidFill>
                  <a:srgbClr val="55575A"/>
                </a:solidFill>
                <a:latin typeface="Inter" pitchFamily="34" charset="0"/>
                <a:ea typeface="Inter" pitchFamily="34" charset="-122"/>
                <a:cs typeface="Inter" pitchFamily="34" charset="-120"/>
              </a:rPr>
              <a:t>Reporting</a:t>
            </a:r>
            <a:endParaRPr lang="en-US" sz="1350" dirty="0"/>
          </a:p>
        </p:txBody>
      </p:sp>
      <p:pic>
        <p:nvPicPr>
          <p:cNvPr id="13" name="Image 5" descr="preencoded.png">    </p:cNvPr>
          <p:cNvPicPr>
            <a:picLocks noChangeAspect="1"/>
          </p:cNvPicPr>
          <p:nvPr/>
        </p:nvPicPr>
        <p:blipFill>
          <a:blip r:embed="rId6"/>
          <a:stretch>
            <a:fillRect/>
          </a:stretch>
        </p:blipFill>
        <p:spPr>
          <a:xfrm>
            <a:off x="2136495" y="3841687"/>
            <a:ext cx="663296" cy="663296"/>
          </a:xfrm>
          <a:prstGeom prst="rect">
            <a:avLst/>
          </a:prstGeom>
        </p:spPr>
      </p:pic>
      <p:sp>
        <p:nvSpPr>
          <p:cNvPr id="14" name="Text 6"/>
          <p:cNvSpPr/>
          <p:nvPr/>
        </p:nvSpPr>
        <p:spPr>
          <a:xfrm>
            <a:off x="1493098" y="6261888"/>
            <a:ext cx="1936825" cy="373104"/>
          </a:xfrm>
          <a:prstGeom prst="rect">
            <a:avLst/>
          </a:prstGeom>
          <a:noFill/>
          <a:ln/>
        </p:spPr>
        <p:txBody>
          <a:bodyPr wrap="none" lIns="0" tIns="0" rIns="0" bIns="0" rtlCol="0" anchor="t"/>
          <a:lstStyle/>
          <a:p>
            <a:pPr algn="ctr" indent="0" marL="0">
              <a:lnSpc>
                <a:spcPts val="1650"/>
              </a:lnSpc>
              <a:buNone/>
            </a:pPr>
            <a:r>
              <a:rPr lang="en-US" sz="1350" dirty="0">
                <a:solidFill>
                  <a:srgbClr val="55575A"/>
                </a:solidFill>
                <a:latin typeface="Inter" pitchFamily="34" charset="0"/>
                <a:ea typeface="Inter" pitchFamily="34" charset="-122"/>
                <a:cs typeface="Inter" pitchFamily="34" charset="-120"/>
              </a:rPr>
              <a:t>Awareness</a:t>
            </a:r>
            <a:endParaRPr lang="en-US" sz="1350" dirty="0"/>
          </a:p>
        </p:txBody>
      </p:sp>
      <p:sp>
        <p:nvSpPr>
          <p:cNvPr id="15" name="Text 7"/>
          <p:cNvSpPr/>
          <p:nvPr/>
        </p:nvSpPr>
        <p:spPr>
          <a:xfrm>
            <a:off x="682109" y="7623453"/>
            <a:ext cx="13266182" cy="545544"/>
          </a:xfrm>
          <a:prstGeom prst="rect">
            <a:avLst/>
          </a:prstGeom>
          <a:noFill/>
          <a:ln/>
        </p:spPr>
        <p:txBody>
          <a:bodyPr wrap="square" lIns="0" tIns="0" rIns="0" bIns="0" rtlCol="0" anchor="t"/>
          <a:lstStyle/>
          <a:p>
            <a:pPr algn="l" indent="0" marL="0">
              <a:lnSpc>
                <a:spcPts val="2100"/>
              </a:lnSpc>
              <a:buNone/>
            </a:pPr>
            <a:r>
              <a:rPr lang="en-US" sz="1300" dirty="0">
                <a:solidFill>
                  <a:srgbClr val="55575A"/>
                </a:solidFill>
                <a:latin typeface="Manrope" pitchFamily="34" charset="0"/>
                <a:ea typeface="Manrope" pitchFamily="34" charset="-122"/>
                <a:cs typeface="Manrope" pitchFamily="34" charset="-120"/>
              </a:rPr>
              <a:t>This diagram highlights how a proactive consumer, supported by robust governmental, non-governmental, and judicial frameworks, can navigate the system to achieve redressal and ultimately contribute to a stronger, more ethical marketplace.</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532453"/>
            <a:ext cx="10325576" cy="620078"/>
          </a:xfrm>
          <a:prstGeom prst="rect">
            <a:avLst/>
          </a:prstGeom>
          <a:noFill/>
          <a:ln/>
        </p:spPr>
        <p:txBody>
          <a:bodyPr wrap="none" lIns="0" tIns="0" rIns="0" bIns="0" rtlCol="0" anchor="t"/>
          <a:lstStyle/>
          <a:p>
            <a:pPr algn="l" indent="0" marL="0">
              <a:lnSpc>
                <a:spcPts val="4850"/>
              </a:lnSpc>
              <a:buNone/>
            </a:pPr>
            <a:r>
              <a:rPr lang="en-US" sz="3900" dirty="0">
                <a:solidFill>
                  <a:srgbClr val="0C0D0F"/>
                </a:solidFill>
                <a:latin typeface="Inter" pitchFamily="34" charset="0"/>
                <a:ea typeface="Inter" pitchFamily="34" charset="-122"/>
                <a:cs typeface="Inter" pitchFamily="34" charset="-120"/>
              </a:rPr>
              <a:t>Recent Consumer Justice Highlights in India</a:t>
            </a:r>
            <a:endParaRPr lang="en-US" sz="3900" dirty="0"/>
          </a:p>
        </p:txBody>
      </p:sp>
      <p:sp>
        <p:nvSpPr>
          <p:cNvPr id="3" name="Text 1"/>
          <p:cNvSpPr/>
          <p:nvPr/>
        </p:nvSpPr>
        <p:spPr>
          <a:xfrm>
            <a:off x="793790" y="2549366"/>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The landscape of consumer justice in India is continually evolving, with recent developments strengthening consumer protections and streamlining grievance redressal, particularly in the digital realm.</a:t>
            </a:r>
            <a:endParaRPr lang="en-US" sz="1550" dirty="0"/>
          </a:p>
        </p:txBody>
      </p:sp>
      <p:sp>
        <p:nvSpPr>
          <p:cNvPr id="4" name="Text 2"/>
          <p:cNvSpPr/>
          <p:nvPr/>
        </p:nvSpPr>
        <p:spPr>
          <a:xfrm>
            <a:off x="793790" y="3407688"/>
            <a:ext cx="13042821"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55575A"/>
                </a:solidFill>
                <a:latin typeface="Manrope" pitchFamily="34" charset="0"/>
                <a:ea typeface="Manrope" pitchFamily="34" charset="-122"/>
                <a:cs typeface="Manrope" pitchFamily="34" charset="-120"/>
              </a:rPr>
              <a:t>The </a:t>
            </a:r>
            <a:pPr algn="l" indent="0" marL="0">
              <a:lnSpc>
                <a:spcPts val="2500"/>
              </a:lnSpc>
              <a:buNone/>
            </a:pPr>
            <a:r>
              <a:rPr lang="en-US" sz="1550" b="1" dirty="0">
                <a:solidFill>
                  <a:srgbClr val="55575A"/>
                </a:solidFill>
                <a:latin typeface="Manrope" pitchFamily="34" charset="0"/>
                <a:ea typeface="Manrope" pitchFamily="34" charset="-122"/>
                <a:cs typeface="Manrope" pitchFamily="34" charset="-120"/>
              </a:rPr>
              <a:t>Consumer Protection Act, 2019</a:t>
            </a:r>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 extended its purview to include e-commerce and digital transactions, addressing the complexities of online marketplaces and protecting consumers from emerging digital frauds.</a:t>
            </a:r>
            <a:endParaRPr lang="en-US" sz="1550" dirty="0"/>
          </a:p>
        </p:txBody>
      </p:sp>
      <p:sp>
        <p:nvSpPr>
          <p:cNvPr id="5" name="Text 3"/>
          <p:cNvSpPr/>
          <p:nvPr/>
        </p:nvSpPr>
        <p:spPr>
          <a:xfrm>
            <a:off x="793790" y="4112181"/>
            <a:ext cx="13042821"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55575A"/>
                </a:solidFill>
                <a:latin typeface="Manrope" pitchFamily="34" charset="0"/>
                <a:ea typeface="Manrope" pitchFamily="34" charset="-122"/>
                <a:cs typeface="Manrope" pitchFamily="34" charset="-120"/>
              </a:rPr>
              <a:t>Landmark rulings by consumer forums have seen companies like </a:t>
            </a:r>
            <a:pPr algn="l" indent="0" marL="0">
              <a:lnSpc>
                <a:spcPts val="2500"/>
              </a:lnSpc>
              <a:buNone/>
            </a:pPr>
            <a:r>
              <a:rPr lang="en-US" sz="1550" b="1" dirty="0">
                <a:solidFill>
                  <a:srgbClr val="55575A"/>
                </a:solidFill>
                <a:latin typeface="Manrope" pitchFamily="34" charset="0"/>
                <a:ea typeface="Manrope" pitchFamily="34" charset="-122"/>
                <a:cs typeface="Manrope" pitchFamily="34" charset="-120"/>
              </a:rPr>
              <a:t>Swiggy ordered to compensate</a:t>
            </a:r>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 for non-delivery and travel agencies penalised for visa application failures, reinforcing accountability.</a:t>
            </a:r>
            <a:endParaRPr lang="en-US" sz="1550" dirty="0"/>
          </a:p>
        </p:txBody>
      </p:sp>
      <p:sp>
        <p:nvSpPr>
          <p:cNvPr id="6" name="Text 4"/>
          <p:cNvSpPr/>
          <p:nvPr/>
        </p:nvSpPr>
        <p:spPr>
          <a:xfrm>
            <a:off x="793790" y="4816673"/>
            <a:ext cx="13042821"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55575A"/>
                </a:solidFill>
                <a:latin typeface="Manrope" pitchFamily="34" charset="0"/>
                <a:ea typeface="Manrope" pitchFamily="34" charset="-122"/>
                <a:cs typeface="Manrope" pitchFamily="34" charset="-120"/>
              </a:rPr>
              <a:t>Courts consistently uphold fundamental consumer rights, including the </a:t>
            </a:r>
            <a:pPr algn="l" indent="0" marL="0">
              <a:lnSpc>
                <a:spcPts val="2500"/>
              </a:lnSpc>
              <a:buNone/>
            </a:pPr>
            <a:r>
              <a:rPr lang="en-US" sz="1550" b="1" dirty="0">
                <a:solidFill>
                  <a:srgbClr val="55575A"/>
                </a:solidFill>
                <a:latin typeface="Manrope" pitchFamily="34" charset="0"/>
                <a:ea typeface="Manrope" pitchFamily="34" charset="-122"/>
                <a:cs typeface="Manrope" pitchFamily="34" charset="-120"/>
              </a:rPr>
              <a:t>Right to Safety, Right to Redressal, and Right to be Heard</a:t>
            </a:r>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 setting precedents for future cases.</a:t>
            </a:r>
            <a:endParaRPr lang="en-US" sz="1550" dirty="0"/>
          </a:p>
        </p:txBody>
      </p:sp>
      <p:sp>
        <p:nvSpPr>
          <p:cNvPr id="7" name="Text 5"/>
          <p:cNvSpPr/>
          <p:nvPr/>
        </p:nvSpPr>
        <p:spPr>
          <a:xfrm>
            <a:off x="793790" y="5521166"/>
            <a:ext cx="13042821"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55575A"/>
                </a:solidFill>
                <a:latin typeface="Manrope" pitchFamily="34" charset="0"/>
                <a:ea typeface="Manrope" pitchFamily="34" charset="-122"/>
                <a:cs typeface="Manrope" pitchFamily="34" charset="-120"/>
              </a:rPr>
              <a:t>There's an increasing adoption of technology, such as online portals and digital helplines, to facilitate </a:t>
            </a:r>
            <a:pPr algn="l" indent="0" marL="0">
              <a:lnSpc>
                <a:spcPts val="2500"/>
              </a:lnSpc>
              <a:buNone/>
            </a:pPr>
            <a:r>
              <a:rPr lang="en-US" sz="1550" b="1" dirty="0">
                <a:solidFill>
                  <a:srgbClr val="55575A"/>
                </a:solidFill>
                <a:latin typeface="Manrope" pitchFamily="34" charset="0"/>
                <a:ea typeface="Manrope" pitchFamily="34" charset="-122"/>
                <a:cs typeface="Manrope" pitchFamily="34" charset="-120"/>
              </a:rPr>
              <a:t>faster complaint registration and resolution</a:t>
            </a:r>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 making justice more accessible.</a:t>
            </a:r>
            <a:endParaRPr lang="en-US" sz="1550" dirty="0"/>
          </a:p>
        </p:txBody>
      </p:sp>
      <p:sp>
        <p:nvSpPr>
          <p:cNvPr id="8" name="Text 6"/>
          <p:cNvSpPr/>
          <p:nvPr/>
        </p:nvSpPr>
        <p:spPr>
          <a:xfrm>
            <a:off x="793790" y="6379488"/>
            <a:ext cx="13042821" cy="317540"/>
          </a:xfrm>
          <a:prstGeom prst="rect">
            <a:avLst/>
          </a:prstGeom>
          <a:noFill/>
          <a:ln/>
        </p:spPr>
        <p:txBody>
          <a:bodyPr wrap="none" lIns="0" tIns="0" rIns="0" bIns="0" rtlCol="0" anchor="t"/>
          <a:lstStyle/>
          <a:p>
            <a:pPr algn="l" indent="0" marL="0">
              <a:lnSpc>
                <a:spcPts val="2500"/>
              </a:lnSpc>
              <a:buNone/>
            </a:pPr>
            <a:r>
              <a:rPr lang="en-US" sz="1550" dirty="0">
                <a:solidFill>
                  <a:srgbClr val="55575A"/>
                </a:solidFill>
                <a:latin typeface="Manrope" pitchFamily="34" charset="0"/>
                <a:ea typeface="Manrope" pitchFamily="34" charset="-122"/>
                <a:cs typeface="Manrope" pitchFamily="34" charset="-120"/>
              </a:rPr>
              <a:t>These developments underscore India's commitment to creating a responsive and effective consumer justice system.</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2025-09-07T13:20:14Z</dcterms:created>
  <dcterms:modified xsi:type="dcterms:W3CDTF">2025-09-07T13:20:14Z</dcterms:modified>
</cp:coreProperties>
</file>