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Inter"/>
      <p:regular r:id="rId17"/>
    </p:embeddedFont>
    <p:embeddedFont>
      <p:font typeface="Inter"/>
      <p:regular r:id="rId18"/>
    </p:embeddedFont>
    <p:embeddedFont>
      <p:font typeface="Inter"/>
      <p:regular r:id="rId19"/>
    </p:embeddedFont>
    <p:embeddedFont>
      <p:font typeface="Inter"/>
      <p:regular r:id="rId20"/>
    </p:embeddedFont>
    <p:embeddedFont>
      <p:font typeface="Manrope"/>
      <p:regular r:id="rId21"/>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 Id="rId21" Type="http://schemas.openxmlformats.org/officeDocument/2006/relationships/font" Target="fonts/font5.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0-1.png"/><Relationship Id="rId3"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1-1.png"/><Relationship Id="rId3"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2-1.png"/><Relationship Id="rId3"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3-1.png"/><Relationship Id="rId3"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4-1.png"/><Relationship Id="rId3"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5-1.png"/><Relationship Id="rId3"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6-1.png"/><Relationship Id="rId3"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7-1.png"/><Relationship Id="rId3"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8-1.png"/><Relationship Id="rId3"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9-1.png"/><Relationship Id="rId3"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FF0ED"/>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FF0ED"/>
          </a:solidFill>
          <a:ln/>
        </p:spPr>
      </p:sp>
      <p:sp>
        <p:nvSpPr>
          <p:cNvPr id="3" name="Shape 1"/>
          <p:cNvSpPr/>
          <p:nvPr/>
        </p:nvSpPr>
        <p:spPr>
          <a:xfrm>
            <a:off x="0" y="0"/>
            <a:ext cx="14630400" cy="8229600"/>
          </a:xfrm>
          <a:prstGeom prst="rect">
            <a:avLst/>
          </a:prstGeom>
          <a:solidFill>
            <a:srgbClr val="FF7047"/>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FF0ED"/>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FF0ED"/>
          </a:solidFill>
          <a:ln/>
        </p:spPr>
      </p:sp>
      <p:sp>
        <p:nvSpPr>
          <p:cNvPr id="3" name="Shape 1"/>
          <p:cNvSpPr/>
          <p:nvPr/>
        </p:nvSpPr>
        <p:spPr>
          <a:xfrm>
            <a:off x="0" y="0"/>
            <a:ext cx="14630400" cy="8229600"/>
          </a:xfrm>
          <a:prstGeom prst="rect">
            <a:avLst/>
          </a:prstGeom>
          <a:solidFill>
            <a:srgbClr val="FFF0ED"/>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FF0ED"/>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FF0ED"/>
          </a:solidFill>
          <a:ln/>
        </p:spPr>
      </p:sp>
      <p:sp>
        <p:nvSpPr>
          <p:cNvPr id="3" name="Shape 1"/>
          <p:cNvSpPr/>
          <p:nvPr/>
        </p:nvSpPr>
        <p:spPr>
          <a:xfrm>
            <a:off x="0" y="0"/>
            <a:ext cx="14630400" cy="8229600"/>
          </a:xfrm>
          <a:prstGeom prst="rect">
            <a:avLst/>
          </a:prstGeom>
          <a:solidFill>
            <a:srgbClr val="FFF0ED"/>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FF0ED"/>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FF0ED"/>
          </a:solidFill>
          <a:ln/>
        </p:spPr>
      </p:sp>
      <p:sp>
        <p:nvSpPr>
          <p:cNvPr id="3" name="Shape 1"/>
          <p:cNvSpPr/>
          <p:nvPr/>
        </p:nvSpPr>
        <p:spPr>
          <a:xfrm>
            <a:off x="0" y="0"/>
            <a:ext cx="14630400" cy="8229600"/>
          </a:xfrm>
          <a:prstGeom prst="rect">
            <a:avLst/>
          </a:prstGeom>
          <a:solidFill>
            <a:srgbClr val="FFF0ED"/>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FF0ED"/>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FF0ED"/>
          </a:solidFill>
          <a:ln/>
        </p:spPr>
      </p:sp>
      <p:sp>
        <p:nvSpPr>
          <p:cNvPr id="3" name="Shape 1"/>
          <p:cNvSpPr/>
          <p:nvPr/>
        </p:nvSpPr>
        <p:spPr>
          <a:xfrm>
            <a:off x="0" y="0"/>
            <a:ext cx="14630400" cy="8229600"/>
          </a:xfrm>
          <a:prstGeom prst="rect">
            <a:avLst/>
          </a:prstGeom>
          <a:solidFill>
            <a:srgbClr val="FFF0ED"/>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slideLayout" Target="../slideLayouts/slideLayout3.xml"/><Relationship Id="rId5"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slideLayout" Target="../slideLayouts/slideLayout5.xml"/><Relationship Id="rId5"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slideLayout" Target="../slideLayouts/slideLayout8.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2710815"/>
            <a:ext cx="7556421" cy="1240155"/>
          </a:xfrm>
          <a:prstGeom prst="rect">
            <a:avLst/>
          </a:prstGeom>
          <a:noFill/>
          <a:ln/>
        </p:spPr>
        <p:txBody>
          <a:bodyPr wrap="square" lIns="0" tIns="0" rIns="0" bIns="0" rtlCol="0" anchor="t"/>
          <a:lstStyle/>
          <a:p>
            <a:pPr algn="l" indent="0" marL="0">
              <a:lnSpc>
                <a:spcPts val="4850"/>
              </a:lnSpc>
              <a:buNone/>
            </a:pPr>
            <a:r>
              <a:rPr lang="en-US" sz="3900" dirty="0">
                <a:solidFill>
                  <a:srgbClr val="0C0D0F"/>
                </a:solidFill>
                <a:latin typeface="Inter" pitchFamily="34" charset="0"/>
                <a:ea typeface="Inter" pitchFamily="34" charset="-122"/>
                <a:cs typeface="Inter" pitchFamily="34" charset="-120"/>
              </a:rPr>
              <a:t>Chapter 2: Sectors of the Indian Economy</a:t>
            </a:r>
            <a:endParaRPr lang="en-US" sz="3900" dirty="0"/>
          </a:p>
        </p:txBody>
      </p:sp>
      <p:sp>
        <p:nvSpPr>
          <p:cNvPr id="4" name="Text 1"/>
          <p:cNvSpPr/>
          <p:nvPr/>
        </p:nvSpPr>
        <p:spPr>
          <a:xfrm>
            <a:off x="6280190" y="4248626"/>
            <a:ext cx="7556421" cy="1270159"/>
          </a:xfrm>
          <a:prstGeom prst="rect">
            <a:avLst/>
          </a:prstGeom>
          <a:noFill/>
          <a:ln/>
        </p:spPr>
        <p:txBody>
          <a:bodyPr wrap="squar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Welcome to a comprehensive exploration of the Indian economy's various sectors. This presentation will unravel the intricate layers that constitute India's economic fabric, from traditional primary activities to the burgeoning service sector, and how these have evolved over time.</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3331488" y="898684"/>
            <a:ext cx="2480905" cy="310158"/>
          </a:xfrm>
          <a:prstGeom prst="rect">
            <a:avLst/>
          </a:prstGeom>
          <a:noFill/>
          <a:ln/>
        </p:spPr>
        <p:txBody>
          <a:bodyPr wrap="none" lIns="0" tIns="0" rIns="0" bIns="0" rtlCol="0" anchor="t"/>
          <a:lstStyle/>
          <a:p>
            <a:pPr algn="ctr" indent="0" marL="0">
              <a:lnSpc>
                <a:spcPts val="2400"/>
              </a:lnSpc>
              <a:buNone/>
            </a:pPr>
            <a:r>
              <a:rPr lang="en-US" sz="1950" dirty="0">
                <a:solidFill>
                  <a:srgbClr val="FFF0ED"/>
                </a:solidFill>
                <a:latin typeface="Inter" pitchFamily="34" charset="0"/>
                <a:ea typeface="Inter" pitchFamily="34" charset="-122"/>
                <a:cs typeface="Inter" pitchFamily="34" charset="-120"/>
              </a:rPr>
              <a:t>FORWARD LOOKING</a:t>
            </a:r>
            <a:endParaRPr lang="en-US" sz="1950" dirty="0"/>
          </a:p>
        </p:txBody>
      </p:sp>
      <p:sp>
        <p:nvSpPr>
          <p:cNvPr id="4" name="Text 1"/>
          <p:cNvSpPr/>
          <p:nvPr/>
        </p:nvSpPr>
        <p:spPr>
          <a:xfrm>
            <a:off x="793790" y="1407200"/>
            <a:ext cx="7556421" cy="1240155"/>
          </a:xfrm>
          <a:prstGeom prst="rect">
            <a:avLst/>
          </a:prstGeom>
          <a:noFill/>
          <a:ln/>
        </p:spPr>
        <p:txBody>
          <a:bodyPr wrap="square" lIns="0" tIns="0" rIns="0" bIns="0" rtlCol="0" anchor="t"/>
          <a:lstStyle/>
          <a:p>
            <a:pPr algn="ctr" indent="0" marL="0">
              <a:lnSpc>
                <a:spcPts val="4850"/>
              </a:lnSpc>
              <a:buNone/>
            </a:pPr>
            <a:r>
              <a:rPr lang="en-US" sz="3900" dirty="0">
                <a:solidFill>
                  <a:srgbClr val="0C0D0F"/>
                </a:solidFill>
                <a:latin typeface="Inter" pitchFamily="34" charset="0"/>
                <a:ea typeface="Inter" pitchFamily="34" charset="-122"/>
                <a:cs typeface="Inter" pitchFamily="34" charset="-120"/>
              </a:rPr>
              <a:t>Conclusion: The Dynamic Landscape of India’s Economy</a:t>
            </a:r>
            <a:endParaRPr lang="en-US" sz="3900" dirty="0"/>
          </a:p>
        </p:txBody>
      </p:sp>
      <p:sp>
        <p:nvSpPr>
          <p:cNvPr id="5" name="Text 2"/>
          <p:cNvSpPr/>
          <p:nvPr/>
        </p:nvSpPr>
        <p:spPr>
          <a:xfrm>
            <a:off x="1091446" y="3168253"/>
            <a:ext cx="7258764" cy="1270159"/>
          </a:xfrm>
          <a:prstGeom prst="rect">
            <a:avLst/>
          </a:prstGeom>
          <a:noFill/>
          <a:ln/>
        </p:spPr>
        <p:txBody>
          <a:bodyPr wrap="square" lIns="0" tIns="0" rIns="0" bIns="0" rtlCol="0" anchor="t"/>
          <a:lstStyle/>
          <a:p>
            <a:pPr algn="l" indent="0" marL="0">
              <a:lnSpc>
                <a:spcPts val="2500"/>
              </a:lnSpc>
              <a:buNone/>
            </a:pPr>
            <a:r>
              <a:rPr lang="en-US" sz="1550" dirty="0">
                <a:solidFill>
                  <a:srgbClr val="000000"/>
                </a:solidFill>
                <a:latin typeface="Manrope" pitchFamily="34" charset="0"/>
                <a:ea typeface="Manrope" pitchFamily="34" charset="-122"/>
                <a:cs typeface="Manrope" pitchFamily="34" charset="-120"/>
              </a:rPr>
              <a:t>India's economic sectors have undergone a phenomenal transformation since independence, reflecting a journey of resilience and adaptation. Understanding these sectoral shifts is paramount to grasping India's remarkable growth story and its immense future potential.</a:t>
            </a:r>
            <a:endParaRPr lang="en-US" sz="1550" dirty="0"/>
          </a:p>
        </p:txBody>
      </p:sp>
      <p:sp>
        <p:nvSpPr>
          <p:cNvPr id="6" name="Text 3"/>
          <p:cNvSpPr/>
          <p:nvPr/>
        </p:nvSpPr>
        <p:spPr>
          <a:xfrm>
            <a:off x="1091446" y="4661654"/>
            <a:ext cx="7258764" cy="1270159"/>
          </a:xfrm>
          <a:prstGeom prst="rect">
            <a:avLst/>
          </a:prstGeom>
          <a:noFill/>
          <a:ln/>
        </p:spPr>
        <p:txBody>
          <a:bodyPr wrap="square" lIns="0" tIns="0" rIns="0" bIns="0" rtlCol="0" anchor="t"/>
          <a:lstStyle/>
          <a:p>
            <a:pPr algn="l" indent="0" marL="0">
              <a:lnSpc>
                <a:spcPts val="2500"/>
              </a:lnSpc>
              <a:buNone/>
            </a:pPr>
            <a:r>
              <a:rPr lang="en-US" sz="1550" dirty="0">
                <a:solidFill>
                  <a:srgbClr val="000000"/>
                </a:solidFill>
                <a:latin typeface="Manrope" pitchFamily="34" charset="0"/>
                <a:ea typeface="Manrope" pitchFamily="34" charset="-122"/>
                <a:cs typeface="Manrope" pitchFamily="34" charset="-120"/>
              </a:rPr>
              <a:t>Continued focus on fostering balanced growth across all sectors—from modernising agriculture and bolstering manufacturing to innovating services—will be crucial for driving inclusive development and creating widespread prosperity.</a:t>
            </a:r>
            <a:endParaRPr lang="en-US" sz="1550" dirty="0"/>
          </a:p>
        </p:txBody>
      </p:sp>
      <p:sp>
        <p:nvSpPr>
          <p:cNvPr id="7" name="Text 4"/>
          <p:cNvSpPr/>
          <p:nvPr/>
        </p:nvSpPr>
        <p:spPr>
          <a:xfrm>
            <a:off x="1091446" y="6155055"/>
            <a:ext cx="7258764" cy="952619"/>
          </a:xfrm>
          <a:prstGeom prst="rect">
            <a:avLst/>
          </a:prstGeom>
          <a:noFill/>
          <a:ln/>
        </p:spPr>
        <p:txBody>
          <a:bodyPr wrap="square" lIns="0" tIns="0" rIns="0" bIns="0" rtlCol="0" anchor="t"/>
          <a:lstStyle/>
          <a:p>
            <a:pPr algn="l" indent="0" marL="0">
              <a:lnSpc>
                <a:spcPts val="2500"/>
              </a:lnSpc>
              <a:buNone/>
            </a:pPr>
            <a:r>
              <a:rPr lang="en-US" sz="1550" dirty="0">
                <a:solidFill>
                  <a:srgbClr val="000000"/>
                </a:solidFill>
                <a:latin typeface="Manrope" pitchFamily="34" charset="0"/>
                <a:ea typeface="Manrope" pitchFamily="34" charset="-122"/>
                <a:cs typeface="Manrope" pitchFamily="34" charset="-120"/>
              </a:rPr>
              <a:t>With its diverse economic base and dynamic entrepreneurial spirit, India is not just a participant but a significant force poised to leverage its unique strengths for sustained global leadership in the years to come.</a:t>
            </a:r>
            <a:endParaRPr lang="en-US" sz="1550" dirty="0"/>
          </a:p>
        </p:txBody>
      </p:sp>
      <p:sp>
        <p:nvSpPr>
          <p:cNvPr id="8" name="Shape 5"/>
          <p:cNvSpPr/>
          <p:nvPr/>
        </p:nvSpPr>
        <p:spPr>
          <a:xfrm>
            <a:off x="793790" y="2945011"/>
            <a:ext cx="22860" cy="4385905"/>
          </a:xfrm>
          <a:prstGeom prst="rect">
            <a:avLst/>
          </a:prstGeom>
          <a:solidFill>
            <a:srgbClr val="FF7047"/>
          </a:solidFill>
          <a:ln/>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5804416" y="1361242"/>
            <a:ext cx="3021568" cy="310158"/>
          </a:xfrm>
          <a:prstGeom prst="rect">
            <a:avLst/>
          </a:prstGeom>
          <a:noFill/>
          <a:ln/>
        </p:spPr>
        <p:txBody>
          <a:bodyPr wrap="none" lIns="0" tIns="0" rIns="0" bIns="0" rtlCol="0" anchor="t"/>
          <a:lstStyle/>
          <a:p>
            <a:pPr algn="ctr" indent="0" marL="0">
              <a:lnSpc>
                <a:spcPts val="2400"/>
              </a:lnSpc>
              <a:buNone/>
            </a:pPr>
            <a:r>
              <a:rPr lang="en-US" sz="1950" dirty="0">
                <a:solidFill>
                  <a:srgbClr val="FF7047"/>
                </a:solidFill>
                <a:latin typeface="Inter" pitchFamily="34" charset="0"/>
                <a:ea typeface="Inter" pitchFamily="34" charset="-122"/>
                <a:cs typeface="Inter" pitchFamily="34" charset="-120"/>
              </a:rPr>
              <a:t>ESSENTIAL FRAMEWORK</a:t>
            </a:r>
            <a:endParaRPr lang="en-US" sz="1950" dirty="0"/>
          </a:p>
        </p:txBody>
      </p:sp>
      <p:sp>
        <p:nvSpPr>
          <p:cNvPr id="3" name="Text 1"/>
          <p:cNvSpPr/>
          <p:nvPr/>
        </p:nvSpPr>
        <p:spPr>
          <a:xfrm>
            <a:off x="937022" y="1869758"/>
            <a:ext cx="12756356" cy="620078"/>
          </a:xfrm>
          <a:prstGeom prst="rect">
            <a:avLst/>
          </a:prstGeom>
          <a:noFill/>
          <a:ln/>
        </p:spPr>
        <p:txBody>
          <a:bodyPr wrap="none" lIns="0" tIns="0" rIns="0" bIns="0" rtlCol="0" anchor="t"/>
          <a:lstStyle/>
          <a:p>
            <a:pPr algn="ctr" indent="0" marL="0">
              <a:lnSpc>
                <a:spcPts val="4850"/>
              </a:lnSpc>
              <a:buNone/>
            </a:pPr>
            <a:r>
              <a:rPr lang="en-US" sz="3900" dirty="0">
                <a:solidFill>
                  <a:srgbClr val="0C0D0F"/>
                </a:solidFill>
                <a:latin typeface="Inter" pitchFamily="34" charset="0"/>
                <a:ea typeface="Inter" pitchFamily="34" charset="-122"/>
                <a:cs typeface="Inter" pitchFamily="34" charset="-120"/>
              </a:rPr>
              <a:t>Understanding the Three Sectors of Economic Activity</a:t>
            </a:r>
            <a:endParaRPr lang="en-US" sz="3900" dirty="0"/>
          </a:p>
        </p:txBody>
      </p:sp>
      <p:sp>
        <p:nvSpPr>
          <p:cNvPr id="4" name="Shape 2"/>
          <p:cNvSpPr/>
          <p:nvPr/>
        </p:nvSpPr>
        <p:spPr>
          <a:xfrm>
            <a:off x="793790" y="2787491"/>
            <a:ext cx="4215289" cy="3540085"/>
          </a:xfrm>
          <a:prstGeom prst="roundRect">
            <a:avLst>
              <a:gd name="adj" fmla="val 5046"/>
            </a:avLst>
          </a:prstGeom>
          <a:solidFill>
            <a:srgbClr val="FFF0ED"/>
          </a:solidFill>
          <a:ln w="7620">
            <a:solidFill>
              <a:srgbClr val="FF7047"/>
            </a:solidFill>
            <a:prstDash val="solid"/>
          </a:ln>
        </p:spPr>
      </p:sp>
      <p:sp>
        <p:nvSpPr>
          <p:cNvPr id="5" name="Shape 3"/>
          <p:cNvSpPr/>
          <p:nvPr/>
        </p:nvSpPr>
        <p:spPr>
          <a:xfrm>
            <a:off x="999768" y="2993469"/>
            <a:ext cx="595313" cy="595313"/>
          </a:xfrm>
          <a:prstGeom prst="roundRect">
            <a:avLst>
              <a:gd name="adj" fmla="val 15358451"/>
            </a:avLst>
          </a:prstGeom>
          <a:solidFill>
            <a:srgbClr val="FF7047"/>
          </a:solidFill>
          <a:ln/>
        </p:spPr>
      </p:sp>
      <p:pic>
        <p:nvPicPr>
          <p:cNvPr id="6" name="Image 0" descr="preencoded.png">    </p:cNvPr>
          <p:cNvPicPr>
            <a:picLocks noChangeAspect="1"/>
          </p:cNvPicPr>
          <p:nvPr/>
        </p:nvPicPr>
        <p:blipFill>
          <a:blip r:embed="rId1"/>
          <a:stretch>
            <a:fillRect/>
          </a:stretch>
        </p:blipFill>
        <p:spPr>
          <a:xfrm>
            <a:off x="1163479" y="3123605"/>
            <a:ext cx="267891" cy="334923"/>
          </a:xfrm>
          <a:prstGeom prst="rect">
            <a:avLst/>
          </a:prstGeom>
        </p:spPr>
      </p:pic>
      <p:sp>
        <p:nvSpPr>
          <p:cNvPr id="7" name="Text 4"/>
          <p:cNvSpPr/>
          <p:nvPr/>
        </p:nvSpPr>
        <p:spPr>
          <a:xfrm>
            <a:off x="999768" y="3787140"/>
            <a:ext cx="2480905" cy="310158"/>
          </a:xfrm>
          <a:prstGeom prst="rect">
            <a:avLst/>
          </a:prstGeom>
          <a:noFill/>
          <a:ln/>
        </p:spPr>
        <p:txBody>
          <a:bodyPr wrap="none" lIns="0" tIns="0" rIns="0" bIns="0" rtlCol="0" anchor="t"/>
          <a:lstStyle/>
          <a:p>
            <a:pPr algn="l" indent="0" marL="0">
              <a:lnSpc>
                <a:spcPts val="2400"/>
              </a:lnSpc>
              <a:buNone/>
            </a:pPr>
            <a:r>
              <a:rPr lang="en-US" sz="1950" dirty="0">
                <a:solidFill>
                  <a:srgbClr val="55575A"/>
                </a:solidFill>
                <a:latin typeface="Inter" pitchFamily="34" charset="0"/>
                <a:ea typeface="Inter" pitchFamily="34" charset="-122"/>
                <a:cs typeface="Inter" pitchFamily="34" charset="-120"/>
              </a:rPr>
              <a:t>Primary Sector</a:t>
            </a:r>
            <a:endParaRPr lang="en-US" sz="1950" dirty="0"/>
          </a:p>
        </p:txBody>
      </p:sp>
      <p:sp>
        <p:nvSpPr>
          <p:cNvPr id="8" name="Text 5"/>
          <p:cNvSpPr/>
          <p:nvPr/>
        </p:nvSpPr>
        <p:spPr>
          <a:xfrm>
            <a:off x="999768" y="4216360"/>
            <a:ext cx="3803333" cy="1587698"/>
          </a:xfrm>
          <a:prstGeom prst="rect">
            <a:avLst/>
          </a:prstGeom>
          <a:noFill/>
          <a:ln/>
        </p:spPr>
        <p:txBody>
          <a:bodyPr wrap="squar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Encompasses activities directly utilising natural resources like agriculture, forestry, fishing, and mining. These are the foundational elements of any economy, providing raw materials.</a:t>
            </a:r>
            <a:endParaRPr lang="en-US" sz="1550" dirty="0"/>
          </a:p>
        </p:txBody>
      </p:sp>
      <p:sp>
        <p:nvSpPr>
          <p:cNvPr id="9" name="Shape 6"/>
          <p:cNvSpPr/>
          <p:nvPr/>
        </p:nvSpPr>
        <p:spPr>
          <a:xfrm>
            <a:off x="5207437" y="2787491"/>
            <a:ext cx="4215408" cy="3540085"/>
          </a:xfrm>
          <a:prstGeom prst="roundRect">
            <a:avLst>
              <a:gd name="adj" fmla="val 5046"/>
            </a:avLst>
          </a:prstGeom>
          <a:solidFill>
            <a:srgbClr val="FFF0ED"/>
          </a:solidFill>
          <a:ln w="7620">
            <a:solidFill>
              <a:srgbClr val="FF7047"/>
            </a:solidFill>
            <a:prstDash val="solid"/>
          </a:ln>
        </p:spPr>
      </p:sp>
      <p:sp>
        <p:nvSpPr>
          <p:cNvPr id="10" name="Shape 7"/>
          <p:cNvSpPr/>
          <p:nvPr/>
        </p:nvSpPr>
        <p:spPr>
          <a:xfrm>
            <a:off x="5413415" y="2993469"/>
            <a:ext cx="595313" cy="595313"/>
          </a:xfrm>
          <a:prstGeom prst="roundRect">
            <a:avLst>
              <a:gd name="adj" fmla="val 15358451"/>
            </a:avLst>
          </a:prstGeom>
          <a:solidFill>
            <a:srgbClr val="FF7047"/>
          </a:solidFill>
          <a:ln/>
        </p:spPr>
      </p:sp>
      <p:pic>
        <p:nvPicPr>
          <p:cNvPr id="11" name="Image 1" descr="preencoded.png">    </p:cNvPr>
          <p:cNvPicPr>
            <a:picLocks noChangeAspect="1"/>
          </p:cNvPicPr>
          <p:nvPr/>
        </p:nvPicPr>
        <p:blipFill>
          <a:blip r:embed="rId2"/>
          <a:stretch>
            <a:fillRect/>
          </a:stretch>
        </p:blipFill>
        <p:spPr>
          <a:xfrm>
            <a:off x="5577126" y="3123605"/>
            <a:ext cx="267891" cy="334923"/>
          </a:xfrm>
          <a:prstGeom prst="rect">
            <a:avLst/>
          </a:prstGeom>
        </p:spPr>
      </p:pic>
      <p:sp>
        <p:nvSpPr>
          <p:cNvPr id="12" name="Text 8"/>
          <p:cNvSpPr/>
          <p:nvPr/>
        </p:nvSpPr>
        <p:spPr>
          <a:xfrm>
            <a:off x="5413415" y="3787140"/>
            <a:ext cx="2480905" cy="310158"/>
          </a:xfrm>
          <a:prstGeom prst="rect">
            <a:avLst/>
          </a:prstGeom>
          <a:noFill/>
          <a:ln/>
        </p:spPr>
        <p:txBody>
          <a:bodyPr wrap="none" lIns="0" tIns="0" rIns="0" bIns="0" rtlCol="0" anchor="t"/>
          <a:lstStyle/>
          <a:p>
            <a:pPr algn="l" indent="0" marL="0">
              <a:lnSpc>
                <a:spcPts val="2400"/>
              </a:lnSpc>
              <a:buNone/>
            </a:pPr>
            <a:r>
              <a:rPr lang="en-US" sz="1950" dirty="0">
                <a:solidFill>
                  <a:srgbClr val="55575A"/>
                </a:solidFill>
                <a:latin typeface="Inter" pitchFamily="34" charset="0"/>
                <a:ea typeface="Inter" pitchFamily="34" charset="-122"/>
                <a:cs typeface="Inter" pitchFamily="34" charset="-120"/>
              </a:rPr>
              <a:t>Secondary Sector</a:t>
            </a:r>
            <a:endParaRPr lang="en-US" sz="1950" dirty="0"/>
          </a:p>
        </p:txBody>
      </p:sp>
      <p:sp>
        <p:nvSpPr>
          <p:cNvPr id="13" name="Text 9"/>
          <p:cNvSpPr/>
          <p:nvPr/>
        </p:nvSpPr>
        <p:spPr>
          <a:xfrm>
            <a:off x="5413415" y="4216360"/>
            <a:ext cx="3803452" cy="1587698"/>
          </a:xfrm>
          <a:prstGeom prst="rect">
            <a:avLst/>
          </a:prstGeom>
          <a:noFill/>
          <a:ln/>
        </p:spPr>
        <p:txBody>
          <a:bodyPr wrap="squar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Involves processing raw materials from the primary sector into finished goods. This includes manufacturing, industrial production, and construction, adding value to raw products.</a:t>
            </a:r>
            <a:endParaRPr lang="en-US" sz="1550" dirty="0"/>
          </a:p>
        </p:txBody>
      </p:sp>
      <p:sp>
        <p:nvSpPr>
          <p:cNvPr id="14" name="Shape 10"/>
          <p:cNvSpPr/>
          <p:nvPr/>
        </p:nvSpPr>
        <p:spPr>
          <a:xfrm>
            <a:off x="9621203" y="2787491"/>
            <a:ext cx="4215289" cy="3540085"/>
          </a:xfrm>
          <a:prstGeom prst="roundRect">
            <a:avLst>
              <a:gd name="adj" fmla="val 5046"/>
            </a:avLst>
          </a:prstGeom>
          <a:solidFill>
            <a:srgbClr val="FFF0ED"/>
          </a:solidFill>
          <a:ln w="7620">
            <a:solidFill>
              <a:srgbClr val="FF7047"/>
            </a:solidFill>
            <a:prstDash val="solid"/>
          </a:ln>
        </p:spPr>
      </p:sp>
      <p:sp>
        <p:nvSpPr>
          <p:cNvPr id="15" name="Shape 11"/>
          <p:cNvSpPr/>
          <p:nvPr/>
        </p:nvSpPr>
        <p:spPr>
          <a:xfrm>
            <a:off x="9827181" y="2993469"/>
            <a:ext cx="595313" cy="595313"/>
          </a:xfrm>
          <a:prstGeom prst="roundRect">
            <a:avLst>
              <a:gd name="adj" fmla="val 15358451"/>
            </a:avLst>
          </a:prstGeom>
          <a:solidFill>
            <a:srgbClr val="FF7047"/>
          </a:solidFill>
          <a:ln/>
        </p:spPr>
      </p:sp>
      <p:pic>
        <p:nvPicPr>
          <p:cNvPr id="16" name="Image 2" descr="preencoded.png">    </p:cNvPr>
          <p:cNvPicPr>
            <a:picLocks noChangeAspect="1"/>
          </p:cNvPicPr>
          <p:nvPr/>
        </p:nvPicPr>
        <p:blipFill>
          <a:blip r:embed="rId3"/>
          <a:stretch>
            <a:fillRect/>
          </a:stretch>
        </p:blipFill>
        <p:spPr>
          <a:xfrm>
            <a:off x="9990892" y="3123605"/>
            <a:ext cx="267891" cy="334923"/>
          </a:xfrm>
          <a:prstGeom prst="rect">
            <a:avLst/>
          </a:prstGeom>
        </p:spPr>
      </p:pic>
      <p:sp>
        <p:nvSpPr>
          <p:cNvPr id="17" name="Text 12"/>
          <p:cNvSpPr/>
          <p:nvPr/>
        </p:nvSpPr>
        <p:spPr>
          <a:xfrm>
            <a:off x="9827181" y="3787140"/>
            <a:ext cx="2480905" cy="310158"/>
          </a:xfrm>
          <a:prstGeom prst="rect">
            <a:avLst/>
          </a:prstGeom>
          <a:noFill/>
          <a:ln/>
        </p:spPr>
        <p:txBody>
          <a:bodyPr wrap="none" lIns="0" tIns="0" rIns="0" bIns="0" rtlCol="0" anchor="t"/>
          <a:lstStyle/>
          <a:p>
            <a:pPr algn="l" indent="0" marL="0">
              <a:lnSpc>
                <a:spcPts val="2400"/>
              </a:lnSpc>
              <a:buNone/>
            </a:pPr>
            <a:r>
              <a:rPr lang="en-US" sz="1950" dirty="0">
                <a:solidFill>
                  <a:srgbClr val="55575A"/>
                </a:solidFill>
                <a:latin typeface="Inter" pitchFamily="34" charset="0"/>
                <a:ea typeface="Inter" pitchFamily="34" charset="-122"/>
                <a:cs typeface="Inter" pitchFamily="34" charset="-120"/>
              </a:rPr>
              <a:t>Tertiary Sector</a:t>
            </a:r>
            <a:endParaRPr lang="en-US" sz="1950" dirty="0"/>
          </a:p>
        </p:txBody>
      </p:sp>
      <p:sp>
        <p:nvSpPr>
          <p:cNvPr id="18" name="Text 13"/>
          <p:cNvSpPr/>
          <p:nvPr/>
        </p:nvSpPr>
        <p:spPr>
          <a:xfrm>
            <a:off x="9827181" y="4216360"/>
            <a:ext cx="3803333" cy="1905238"/>
          </a:xfrm>
          <a:prstGeom prst="rect">
            <a:avLst/>
          </a:prstGeom>
          <a:noFill/>
          <a:ln/>
        </p:spPr>
        <p:txBody>
          <a:bodyPr wrap="squar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Also known as the service sector, it provides intangible services rather than goods. This vast sector includes trade, finance, education, healthcare, and public administration, supporting both other sectors and end consumers.</a:t>
            </a:r>
            <a:endParaRPr lang="en-US" sz="1550" dirty="0"/>
          </a:p>
        </p:txBody>
      </p:sp>
      <p:sp>
        <p:nvSpPr>
          <p:cNvPr id="19" name="Text 14"/>
          <p:cNvSpPr/>
          <p:nvPr/>
        </p:nvSpPr>
        <p:spPr>
          <a:xfrm>
            <a:off x="793790" y="6550819"/>
            <a:ext cx="13042821" cy="317540"/>
          </a:xfrm>
          <a:prstGeom prst="rect">
            <a:avLst/>
          </a:prstGeom>
          <a:noFill/>
          <a:ln/>
        </p:spPr>
        <p:txBody>
          <a:bodyPr wrap="non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These three sectors form the fundamental framework that underpins India's complex economic structure and drives its growth.</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5649158" y="1664256"/>
            <a:ext cx="3331964" cy="310158"/>
          </a:xfrm>
          <a:prstGeom prst="rect">
            <a:avLst/>
          </a:prstGeom>
          <a:noFill/>
          <a:ln/>
        </p:spPr>
        <p:txBody>
          <a:bodyPr wrap="none" lIns="0" tIns="0" rIns="0" bIns="0" rtlCol="0" anchor="t"/>
          <a:lstStyle/>
          <a:p>
            <a:pPr algn="ctr" indent="0" marL="0">
              <a:lnSpc>
                <a:spcPts val="2400"/>
              </a:lnSpc>
              <a:buNone/>
            </a:pPr>
            <a:r>
              <a:rPr lang="en-US" sz="1950" dirty="0">
                <a:solidFill>
                  <a:srgbClr val="0C0D0F"/>
                </a:solidFill>
                <a:latin typeface="Inter" pitchFamily="34" charset="0"/>
                <a:ea typeface="Inter" pitchFamily="34" charset="-122"/>
                <a:cs typeface="Inter" pitchFamily="34" charset="-120"/>
              </a:rPr>
              <a:t>ECONOMIC CONTRIBUTION</a:t>
            </a:r>
            <a:endParaRPr lang="en-US" sz="1950" dirty="0"/>
          </a:p>
        </p:txBody>
      </p:sp>
      <p:sp>
        <p:nvSpPr>
          <p:cNvPr id="3" name="Text 1"/>
          <p:cNvSpPr/>
          <p:nvPr/>
        </p:nvSpPr>
        <p:spPr>
          <a:xfrm>
            <a:off x="2167890" y="2172772"/>
            <a:ext cx="10294620" cy="620078"/>
          </a:xfrm>
          <a:prstGeom prst="rect">
            <a:avLst/>
          </a:prstGeom>
          <a:noFill/>
          <a:ln/>
        </p:spPr>
        <p:txBody>
          <a:bodyPr wrap="none" lIns="0" tIns="0" rIns="0" bIns="0" rtlCol="0" anchor="t"/>
          <a:lstStyle/>
          <a:p>
            <a:pPr algn="ctr" indent="0" marL="0">
              <a:lnSpc>
                <a:spcPts val="4850"/>
              </a:lnSpc>
              <a:buNone/>
            </a:pPr>
            <a:r>
              <a:rPr lang="en-US" sz="3900" dirty="0">
                <a:solidFill>
                  <a:srgbClr val="0C0D0F"/>
                </a:solidFill>
                <a:latin typeface="Inter" pitchFamily="34" charset="0"/>
                <a:ea typeface="Inter" pitchFamily="34" charset="-122"/>
                <a:cs typeface="Inter" pitchFamily="34" charset="-120"/>
              </a:rPr>
              <a:t>Comparative Overview of the Three Sectors</a:t>
            </a:r>
            <a:endParaRPr lang="en-US" sz="3900" dirty="0"/>
          </a:p>
        </p:txBody>
      </p:sp>
      <p:sp>
        <p:nvSpPr>
          <p:cNvPr id="4" name="Shape 2"/>
          <p:cNvSpPr/>
          <p:nvPr/>
        </p:nvSpPr>
        <p:spPr>
          <a:xfrm>
            <a:off x="793790" y="3090505"/>
            <a:ext cx="13042821" cy="2298859"/>
          </a:xfrm>
          <a:prstGeom prst="roundRect">
            <a:avLst>
              <a:gd name="adj" fmla="val 7770"/>
            </a:avLst>
          </a:prstGeom>
          <a:noFill/>
          <a:ln w="7620">
            <a:solidFill>
              <a:srgbClr val="000000">
                <a:alpha val="8000"/>
              </a:srgbClr>
            </a:solidFill>
            <a:prstDash val="solid"/>
          </a:ln>
        </p:spPr>
      </p:sp>
      <p:sp>
        <p:nvSpPr>
          <p:cNvPr id="5" name="Shape 3"/>
          <p:cNvSpPr/>
          <p:nvPr/>
        </p:nvSpPr>
        <p:spPr>
          <a:xfrm>
            <a:off x="801410" y="3098125"/>
            <a:ext cx="13027581" cy="570905"/>
          </a:xfrm>
          <a:prstGeom prst="rect">
            <a:avLst/>
          </a:prstGeom>
          <a:solidFill>
            <a:srgbClr val="FFFFFF">
              <a:alpha val="4000"/>
            </a:srgbClr>
          </a:solidFill>
          <a:ln/>
        </p:spPr>
      </p:sp>
      <p:sp>
        <p:nvSpPr>
          <p:cNvPr id="6" name="Text 4"/>
          <p:cNvSpPr/>
          <p:nvPr/>
        </p:nvSpPr>
        <p:spPr>
          <a:xfrm>
            <a:off x="1000006" y="3224808"/>
            <a:ext cx="2204918" cy="317540"/>
          </a:xfrm>
          <a:prstGeom prst="rect">
            <a:avLst/>
          </a:prstGeom>
          <a:noFill/>
          <a:ln/>
        </p:spPr>
        <p:txBody>
          <a:bodyPr wrap="none" lIns="0" tIns="0" rIns="0" bIns="0" rtlCol="0" anchor="t"/>
          <a:lstStyle/>
          <a:p>
            <a:pPr algn="l" indent="0" marL="0">
              <a:lnSpc>
                <a:spcPts val="2500"/>
              </a:lnSpc>
              <a:buNone/>
            </a:pPr>
            <a:r>
              <a:rPr lang="en-US" sz="1550" b="1" dirty="0">
                <a:solidFill>
                  <a:srgbClr val="55575A"/>
                </a:solidFill>
                <a:latin typeface="Manrope" pitchFamily="34" charset="0"/>
                <a:ea typeface="Manrope" pitchFamily="34" charset="-122"/>
                <a:cs typeface="Manrope" pitchFamily="34" charset="-120"/>
              </a:rPr>
              <a:t>Sector</a:t>
            </a:r>
            <a:endParaRPr lang="en-US" sz="1550" dirty="0"/>
          </a:p>
        </p:txBody>
      </p:sp>
      <p:sp>
        <p:nvSpPr>
          <p:cNvPr id="7" name="Text 5"/>
          <p:cNvSpPr/>
          <p:nvPr/>
        </p:nvSpPr>
        <p:spPr>
          <a:xfrm>
            <a:off x="3609261" y="3224808"/>
            <a:ext cx="3503890" cy="317540"/>
          </a:xfrm>
          <a:prstGeom prst="rect">
            <a:avLst/>
          </a:prstGeom>
          <a:noFill/>
          <a:ln/>
        </p:spPr>
        <p:txBody>
          <a:bodyPr wrap="none" lIns="0" tIns="0" rIns="0" bIns="0" rtlCol="0" anchor="t"/>
          <a:lstStyle/>
          <a:p>
            <a:pPr algn="l" indent="0" marL="0">
              <a:lnSpc>
                <a:spcPts val="2500"/>
              </a:lnSpc>
              <a:buNone/>
            </a:pPr>
            <a:r>
              <a:rPr lang="en-US" sz="1550" b="1" dirty="0">
                <a:solidFill>
                  <a:srgbClr val="55575A"/>
                </a:solidFill>
                <a:latin typeface="Manrope" pitchFamily="34" charset="0"/>
                <a:ea typeface="Manrope" pitchFamily="34" charset="-122"/>
                <a:cs typeface="Manrope" pitchFamily="34" charset="-120"/>
              </a:rPr>
              <a:t>Activities Included</a:t>
            </a:r>
            <a:endParaRPr lang="en-US" sz="1550" dirty="0"/>
          </a:p>
        </p:txBody>
      </p:sp>
      <p:sp>
        <p:nvSpPr>
          <p:cNvPr id="8" name="Text 6"/>
          <p:cNvSpPr/>
          <p:nvPr/>
        </p:nvSpPr>
        <p:spPr>
          <a:xfrm>
            <a:off x="7517487" y="3224808"/>
            <a:ext cx="2852499" cy="317540"/>
          </a:xfrm>
          <a:prstGeom prst="rect">
            <a:avLst/>
          </a:prstGeom>
          <a:noFill/>
          <a:ln/>
        </p:spPr>
        <p:txBody>
          <a:bodyPr wrap="none" lIns="0" tIns="0" rIns="0" bIns="0" rtlCol="0" anchor="t"/>
          <a:lstStyle/>
          <a:p>
            <a:pPr algn="l" indent="0" marL="0">
              <a:lnSpc>
                <a:spcPts val="2500"/>
              </a:lnSpc>
              <a:buNone/>
            </a:pPr>
            <a:r>
              <a:rPr lang="en-US" sz="1550" b="1" dirty="0">
                <a:solidFill>
                  <a:srgbClr val="55575A"/>
                </a:solidFill>
                <a:latin typeface="Manrope" pitchFamily="34" charset="0"/>
                <a:ea typeface="Manrope" pitchFamily="34" charset="-122"/>
                <a:cs typeface="Manrope" pitchFamily="34" charset="-120"/>
              </a:rPr>
              <a:t>Employment Share (2023)</a:t>
            </a:r>
            <a:endParaRPr lang="en-US" sz="1550" dirty="0"/>
          </a:p>
        </p:txBody>
      </p:sp>
      <p:sp>
        <p:nvSpPr>
          <p:cNvPr id="9" name="Text 7"/>
          <p:cNvSpPr/>
          <p:nvPr/>
        </p:nvSpPr>
        <p:spPr>
          <a:xfrm>
            <a:off x="10774323" y="3224808"/>
            <a:ext cx="2856309" cy="317540"/>
          </a:xfrm>
          <a:prstGeom prst="rect">
            <a:avLst/>
          </a:prstGeom>
          <a:noFill/>
          <a:ln/>
        </p:spPr>
        <p:txBody>
          <a:bodyPr wrap="none" lIns="0" tIns="0" rIns="0" bIns="0" rtlCol="0" anchor="t"/>
          <a:lstStyle/>
          <a:p>
            <a:pPr algn="l" indent="0" marL="0">
              <a:lnSpc>
                <a:spcPts val="2500"/>
              </a:lnSpc>
              <a:buNone/>
            </a:pPr>
            <a:r>
              <a:rPr lang="en-US" sz="1550" b="1" dirty="0">
                <a:solidFill>
                  <a:srgbClr val="55575A"/>
                </a:solidFill>
                <a:latin typeface="Manrope" pitchFamily="34" charset="0"/>
                <a:ea typeface="Manrope" pitchFamily="34" charset="-122"/>
                <a:cs typeface="Manrope" pitchFamily="34" charset="-120"/>
              </a:rPr>
              <a:t>GDP Contribution (2023-24)</a:t>
            </a:r>
            <a:endParaRPr lang="en-US" sz="1550" dirty="0"/>
          </a:p>
        </p:txBody>
      </p:sp>
      <p:sp>
        <p:nvSpPr>
          <p:cNvPr id="10" name="Shape 8"/>
          <p:cNvSpPr/>
          <p:nvPr/>
        </p:nvSpPr>
        <p:spPr>
          <a:xfrm>
            <a:off x="801410" y="3669030"/>
            <a:ext cx="13027581" cy="570905"/>
          </a:xfrm>
          <a:prstGeom prst="rect">
            <a:avLst/>
          </a:prstGeom>
          <a:solidFill>
            <a:srgbClr val="000000">
              <a:alpha val="4000"/>
            </a:srgbClr>
          </a:solidFill>
          <a:ln/>
        </p:spPr>
      </p:sp>
      <p:sp>
        <p:nvSpPr>
          <p:cNvPr id="11" name="Text 9"/>
          <p:cNvSpPr/>
          <p:nvPr/>
        </p:nvSpPr>
        <p:spPr>
          <a:xfrm>
            <a:off x="1000006" y="3795713"/>
            <a:ext cx="2204918" cy="317540"/>
          </a:xfrm>
          <a:prstGeom prst="rect">
            <a:avLst/>
          </a:prstGeom>
          <a:noFill/>
          <a:ln/>
        </p:spPr>
        <p:txBody>
          <a:bodyPr wrap="non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Primary</a:t>
            </a:r>
            <a:endParaRPr lang="en-US" sz="1550" dirty="0"/>
          </a:p>
        </p:txBody>
      </p:sp>
      <p:sp>
        <p:nvSpPr>
          <p:cNvPr id="12" name="Text 10"/>
          <p:cNvSpPr/>
          <p:nvPr/>
        </p:nvSpPr>
        <p:spPr>
          <a:xfrm>
            <a:off x="3609261" y="3795713"/>
            <a:ext cx="3503890" cy="317540"/>
          </a:xfrm>
          <a:prstGeom prst="rect">
            <a:avLst/>
          </a:prstGeom>
          <a:noFill/>
          <a:ln/>
        </p:spPr>
        <p:txBody>
          <a:bodyPr wrap="non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Farming, forestry, fishing, mining</a:t>
            </a:r>
            <a:endParaRPr lang="en-US" sz="1550" dirty="0"/>
          </a:p>
        </p:txBody>
      </p:sp>
      <p:sp>
        <p:nvSpPr>
          <p:cNvPr id="13" name="Text 11"/>
          <p:cNvSpPr/>
          <p:nvPr/>
        </p:nvSpPr>
        <p:spPr>
          <a:xfrm>
            <a:off x="7517487" y="3795713"/>
            <a:ext cx="2852499" cy="317540"/>
          </a:xfrm>
          <a:prstGeom prst="rect">
            <a:avLst/>
          </a:prstGeom>
          <a:noFill/>
          <a:ln/>
        </p:spPr>
        <p:txBody>
          <a:bodyPr wrap="non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~44%</a:t>
            </a:r>
            <a:endParaRPr lang="en-US" sz="1550" dirty="0"/>
          </a:p>
        </p:txBody>
      </p:sp>
      <p:sp>
        <p:nvSpPr>
          <p:cNvPr id="14" name="Text 12"/>
          <p:cNvSpPr/>
          <p:nvPr/>
        </p:nvSpPr>
        <p:spPr>
          <a:xfrm>
            <a:off x="10774323" y="3795713"/>
            <a:ext cx="2856309" cy="317540"/>
          </a:xfrm>
          <a:prstGeom prst="rect">
            <a:avLst/>
          </a:prstGeom>
          <a:noFill/>
          <a:ln/>
        </p:spPr>
        <p:txBody>
          <a:bodyPr wrap="non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17.7%</a:t>
            </a:r>
            <a:endParaRPr lang="en-US" sz="1550" dirty="0"/>
          </a:p>
        </p:txBody>
      </p:sp>
      <p:sp>
        <p:nvSpPr>
          <p:cNvPr id="15" name="Shape 13"/>
          <p:cNvSpPr/>
          <p:nvPr/>
        </p:nvSpPr>
        <p:spPr>
          <a:xfrm>
            <a:off x="801410" y="4239935"/>
            <a:ext cx="13027581" cy="570905"/>
          </a:xfrm>
          <a:prstGeom prst="rect">
            <a:avLst/>
          </a:prstGeom>
          <a:solidFill>
            <a:srgbClr val="FFFFFF">
              <a:alpha val="4000"/>
            </a:srgbClr>
          </a:solidFill>
          <a:ln/>
        </p:spPr>
      </p:sp>
      <p:sp>
        <p:nvSpPr>
          <p:cNvPr id="16" name="Text 14"/>
          <p:cNvSpPr/>
          <p:nvPr/>
        </p:nvSpPr>
        <p:spPr>
          <a:xfrm>
            <a:off x="1000006" y="4366617"/>
            <a:ext cx="2204918" cy="317540"/>
          </a:xfrm>
          <a:prstGeom prst="rect">
            <a:avLst/>
          </a:prstGeom>
          <a:noFill/>
          <a:ln/>
        </p:spPr>
        <p:txBody>
          <a:bodyPr wrap="non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Secondary</a:t>
            </a:r>
            <a:endParaRPr lang="en-US" sz="1550" dirty="0"/>
          </a:p>
        </p:txBody>
      </p:sp>
      <p:sp>
        <p:nvSpPr>
          <p:cNvPr id="17" name="Text 15"/>
          <p:cNvSpPr/>
          <p:nvPr/>
        </p:nvSpPr>
        <p:spPr>
          <a:xfrm>
            <a:off x="3609261" y="4366617"/>
            <a:ext cx="3503890" cy="317540"/>
          </a:xfrm>
          <a:prstGeom prst="rect">
            <a:avLst/>
          </a:prstGeom>
          <a:noFill/>
          <a:ln/>
        </p:spPr>
        <p:txBody>
          <a:bodyPr wrap="non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Manufacturing, construction, utilities</a:t>
            </a:r>
            <a:endParaRPr lang="en-US" sz="1550" dirty="0"/>
          </a:p>
        </p:txBody>
      </p:sp>
      <p:sp>
        <p:nvSpPr>
          <p:cNvPr id="18" name="Text 16"/>
          <p:cNvSpPr/>
          <p:nvPr/>
        </p:nvSpPr>
        <p:spPr>
          <a:xfrm>
            <a:off x="7517487" y="4366617"/>
            <a:ext cx="2852499" cy="317540"/>
          </a:xfrm>
          <a:prstGeom prst="rect">
            <a:avLst/>
          </a:prstGeom>
          <a:noFill/>
          <a:ln/>
        </p:spPr>
        <p:txBody>
          <a:bodyPr wrap="non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~28%</a:t>
            </a:r>
            <a:endParaRPr lang="en-US" sz="1550" dirty="0"/>
          </a:p>
        </p:txBody>
      </p:sp>
      <p:sp>
        <p:nvSpPr>
          <p:cNvPr id="19" name="Text 17"/>
          <p:cNvSpPr/>
          <p:nvPr/>
        </p:nvSpPr>
        <p:spPr>
          <a:xfrm>
            <a:off x="10774323" y="4366617"/>
            <a:ext cx="2856309" cy="317540"/>
          </a:xfrm>
          <a:prstGeom prst="rect">
            <a:avLst/>
          </a:prstGeom>
          <a:noFill/>
          <a:ln/>
        </p:spPr>
        <p:txBody>
          <a:bodyPr wrap="non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27.6%</a:t>
            </a:r>
            <a:endParaRPr lang="en-US" sz="1550" dirty="0"/>
          </a:p>
        </p:txBody>
      </p:sp>
      <p:sp>
        <p:nvSpPr>
          <p:cNvPr id="20" name="Shape 18"/>
          <p:cNvSpPr/>
          <p:nvPr/>
        </p:nvSpPr>
        <p:spPr>
          <a:xfrm>
            <a:off x="801410" y="4810839"/>
            <a:ext cx="13027581" cy="570905"/>
          </a:xfrm>
          <a:prstGeom prst="rect">
            <a:avLst/>
          </a:prstGeom>
          <a:solidFill>
            <a:srgbClr val="000000">
              <a:alpha val="4000"/>
            </a:srgbClr>
          </a:solidFill>
          <a:ln/>
        </p:spPr>
      </p:sp>
      <p:sp>
        <p:nvSpPr>
          <p:cNvPr id="21" name="Text 19"/>
          <p:cNvSpPr/>
          <p:nvPr/>
        </p:nvSpPr>
        <p:spPr>
          <a:xfrm>
            <a:off x="1000006" y="4937522"/>
            <a:ext cx="2204918" cy="317540"/>
          </a:xfrm>
          <a:prstGeom prst="rect">
            <a:avLst/>
          </a:prstGeom>
          <a:noFill/>
          <a:ln/>
        </p:spPr>
        <p:txBody>
          <a:bodyPr wrap="non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Tertiary</a:t>
            </a:r>
            <a:endParaRPr lang="en-US" sz="1550" dirty="0"/>
          </a:p>
        </p:txBody>
      </p:sp>
      <p:sp>
        <p:nvSpPr>
          <p:cNvPr id="22" name="Text 20"/>
          <p:cNvSpPr/>
          <p:nvPr/>
        </p:nvSpPr>
        <p:spPr>
          <a:xfrm>
            <a:off x="3609261" y="4937522"/>
            <a:ext cx="3503890" cy="317540"/>
          </a:xfrm>
          <a:prstGeom prst="rect">
            <a:avLst/>
          </a:prstGeom>
          <a:noFill/>
          <a:ln/>
        </p:spPr>
        <p:txBody>
          <a:bodyPr wrap="non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Services, trade, finance, public admin</a:t>
            </a:r>
            <a:endParaRPr lang="en-US" sz="1550" dirty="0"/>
          </a:p>
        </p:txBody>
      </p:sp>
      <p:sp>
        <p:nvSpPr>
          <p:cNvPr id="23" name="Text 21"/>
          <p:cNvSpPr/>
          <p:nvPr/>
        </p:nvSpPr>
        <p:spPr>
          <a:xfrm>
            <a:off x="7517487" y="4937522"/>
            <a:ext cx="2852499" cy="317540"/>
          </a:xfrm>
          <a:prstGeom prst="rect">
            <a:avLst/>
          </a:prstGeom>
          <a:noFill/>
          <a:ln/>
        </p:spPr>
        <p:txBody>
          <a:bodyPr wrap="non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~34%</a:t>
            </a:r>
            <a:endParaRPr lang="en-US" sz="1550" dirty="0"/>
          </a:p>
        </p:txBody>
      </p:sp>
      <p:sp>
        <p:nvSpPr>
          <p:cNvPr id="24" name="Text 22"/>
          <p:cNvSpPr/>
          <p:nvPr/>
        </p:nvSpPr>
        <p:spPr>
          <a:xfrm>
            <a:off x="10774323" y="4937522"/>
            <a:ext cx="2856309" cy="317540"/>
          </a:xfrm>
          <a:prstGeom prst="rect">
            <a:avLst/>
          </a:prstGeom>
          <a:noFill/>
          <a:ln/>
        </p:spPr>
        <p:txBody>
          <a:bodyPr wrap="non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54.7%</a:t>
            </a:r>
            <a:endParaRPr lang="en-US" sz="1550" dirty="0"/>
          </a:p>
        </p:txBody>
      </p:sp>
      <p:sp>
        <p:nvSpPr>
          <p:cNvPr id="25" name="Text 23"/>
          <p:cNvSpPr/>
          <p:nvPr/>
        </p:nvSpPr>
        <p:spPr>
          <a:xfrm>
            <a:off x="793790" y="5612606"/>
            <a:ext cx="13042821" cy="952619"/>
          </a:xfrm>
          <a:prstGeom prst="rect">
            <a:avLst/>
          </a:prstGeom>
          <a:noFill/>
          <a:ln/>
        </p:spPr>
        <p:txBody>
          <a:bodyPr wrap="squar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As observed in the table, while the Primary sector continues to employ the largest share of India's workforce, the Tertiary (Services) sector is the dominant contributor to the nation's Gross Domestic Product. This highlights a significant shift in India's economic landscape over recent decades.</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5504378" y="1051203"/>
            <a:ext cx="3621524" cy="310158"/>
          </a:xfrm>
          <a:prstGeom prst="rect">
            <a:avLst/>
          </a:prstGeom>
          <a:noFill/>
          <a:ln/>
        </p:spPr>
        <p:txBody>
          <a:bodyPr wrap="none" lIns="0" tIns="0" rIns="0" bIns="0" rtlCol="0" anchor="t"/>
          <a:lstStyle/>
          <a:p>
            <a:pPr algn="ctr" indent="0" marL="0">
              <a:lnSpc>
                <a:spcPts val="2400"/>
              </a:lnSpc>
              <a:buNone/>
            </a:pPr>
            <a:r>
              <a:rPr lang="en-US" sz="1950" dirty="0">
                <a:solidFill>
                  <a:srgbClr val="FF7047"/>
                </a:solidFill>
                <a:latin typeface="Inter" pitchFamily="34" charset="0"/>
                <a:ea typeface="Inter" pitchFamily="34" charset="-122"/>
                <a:cs typeface="Inter" pitchFamily="34" charset="-120"/>
              </a:rPr>
              <a:t>EVOLUTION OF AN ECONOMY</a:t>
            </a:r>
            <a:endParaRPr lang="en-US" sz="1950" dirty="0"/>
          </a:p>
        </p:txBody>
      </p:sp>
      <p:sp>
        <p:nvSpPr>
          <p:cNvPr id="3" name="Text 1"/>
          <p:cNvSpPr/>
          <p:nvPr/>
        </p:nvSpPr>
        <p:spPr>
          <a:xfrm>
            <a:off x="1333976" y="1559719"/>
            <a:ext cx="11962448" cy="620078"/>
          </a:xfrm>
          <a:prstGeom prst="rect">
            <a:avLst/>
          </a:prstGeom>
          <a:noFill/>
          <a:ln/>
        </p:spPr>
        <p:txBody>
          <a:bodyPr wrap="none" lIns="0" tIns="0" rIns="0" bIns="0" rtlCol="0" anchor="t"/>
          <a:lstStyle/>
          <a:p>
            <a:pPr algn="ctr" indent="0" marL="0">
              <a:lnSpc>
                <a:spcPts val="4850"/>
              </a:lnSpc>
              <a:buNone/>
            </a:pPr>
            <a:r>
              <a:rPr lang="en-US" sz="3900" dirty="0">
                <a:solidFill>
                  <a:srgbClr val="0C0D0F"/>
                </a:solidFill>
                <a:latin typeface="Inter" pitchFamily="34" charset="0"/>
                <a:ea typeface="Inter" pitchFamily="34" charset="-122"/>
                <a:cs typeface="Inter" pitchFamily="34" charset="-120"/>
              </a:rPr>
              <a:t>Historical Changes in Sectoral Composition in India</a:t>
            </a:r>
            <a:endParaRPr lang="en-US" sz="3900" dirty="0"/>
          </a:p>
        </p:txBody>
      </p:sp>
      <p:pic>
        <p:nvPicPr>
          <p:cNvPr id="4" name="Image 0" descr="preencoded.png">    </p:cNvPr>
          <p:cNvPicPr>
            <a:picLocks noChangeAspect="1"/>
          </p:cNvPicPr>
          <p:nvPr/>
        </p:nvPicPr>
        <p:blipFill>
          <a:blip r:embed="rId1"/>
          <a:stretch>
            <a:fillRect/>
          </a:stretch>
        </p:blipFill>
        <p:spPr>
          <a:xfrm>
            <a:off x="793790" y="2477453"/>
            <a:ext cx="4347567" cy="793790"/>
          </a:xfrm>
          <a:prstGeom prst="rect">
            <a:avLst/>
          </a:prstGeom>
        </p:spPr>
      </p:pic>
      <p:sp>
        <p:nvSpPr>
          <p:cNvPr id="5" name="Text 2"/>
          <p:cNvSpPr/>
          <p:nvPr/>
        </p:nvSpPr>
        <p:spPr>
          <a:xfrm>
            <a:off x="992148" y="3469600"/>
            <a:ext cx="3007995" cy="310158"/>
          </a:xfrm>
          <a:prstGeom prst="rect">
            <a:avLst/>
          </a:prstGeom>
          <a:noFill/>
          <a:ln/>
        </p:spPr>
        <p:txBody>
          <a:bodyPr wrap="none" lIns="0" tIns="0" rIns="0" bIns="0" rtlCol="0" anchor="t"/>
          <a:lstStyle/>
          <a:p>
            <a:pPr algn="l" indent="0" marL="0">
              <a:lnSpc>
                <a:spcPts val="2400"/>
              </a:lnSpc>
              <a:buNone/>
            </a:pPr>
            <a:r>
              <a:rPr lang="en-US" sz="1950" dirty="0">
                <a:solidFill>
                  <a:srgbClr val="55575A"/>
                </a:solidFill>
                <a:latin typeface="Inter" pitchFamily="34" charset="0"/>
                <a:ea typeface="Inter" pitchFamily="34" charset="-122"/>
                <a:cs typeface="Inter" pitchFamily="34" charset="-120"/>
              </a:rPr>
              <a:t>The Early Years (1950-51)</a:t>
            </a:r>
            <a:endParaRPr lang="en-US" sz="1950" dirty="0"/>
          </a:p>
        </p:txBody>
      </p:sp>
      <p:sp>
        <p:nvSpPr>
          <p:cNvPr id="6" name="Text 3"/>
          <p:cNvSpPr/>
          <p:nvPr/>
        </p:nvSpPr>
        <p:spPr>
          <a:xfrm>
            <a:off x="992148" y="3898821"/>
            <a:ext cx="3950851" cy="2222778"/>
          </a:xfrm>
          <a:prstGeom prst="rect">
            <a:avLst/>
          </a:prstGeom>
          <a:noFill/>
          <a:ln/>
        </p:spPr>
        <p:txBody>
          <a:bodyPr wrap="squar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Post-independence, India's economy was agrarian. The primary sector, primarily agriculture, contributed a dominant 51.8% to the GDP, with services at a nascent 33.3%. This period reflected a typical developing economy heavily reliant on farming.</a:t>
            </a:r>
            <a:endParaRPr lang="en-US" sz="1550" dirty="0"/>
          </a:p>
        </p:txBody>
      </p:sp>
      <p:pic>
        <p:nvPicPr>
          <p:cNvPr id="7" name="Image 1" descr="preencoded.png">    </p:cNvPr>
          <p:cNvPicPr>
            <a:picLocks noChangeAspect="1"/>
          </p:cNvPicPr>
          <p:nvPr/>
        </p:nvPicPr>
        <p:blipFill>
          <a:blip r:embed="rId2"/>
          <a:stretch>
            <a:fillRect/>
          </a:stretch>
        </p:blipFill>
        <p:spPr>
          <a:xfrm>
            <a:off x="5141357" y="2477453"/>
            <a:ext cx="4347567" cy="793790"/>
          </a:xfrm>
          <a:prstGeom prst="rect">
            <a:avLst/>
          </a:prstGeom>
        </p:spPr>
      </p:pic>
      <p:sp>
        <p:nvSpPr>
          <p:cNvPr id="8" name="Text 4"/>
          <p:cNvSpPr/>
          <p:nvPr/>
        </p:nvSpPr>
        <p:spPr>
          <a:xfrm>
            <a:off x="5339715" y="3469600"/>
            <a:ext cx="3203496" cy="310158"/>
          </a:xfrm>
          <a:prstGeom prst="rect">
            <a:avLst/>
          </a:prstGeom>
          <a:noFill/>
          <a:ln/>
        </p:spPr>
        <p:txBody>
          <a:bodyPr wrap="none" lIns="0" tIns="0" rIns="0" bIns="0" rtlCol="0" anchor="t"/>
          <a:lstStyle/>
          <a:p>
            <a:pPr algn="l" indent="0" marL="0">
              <a:lnSpc>
                <a:spcPts val="2400"/>
              </a:lnSpc>
              <a:buNone/>
            </a:pPr>
            <a:r>
              <a:rPr lang="en-US" sz="1950" dirty="0">
                <a:solidFill>
                  <a:srgbClr val="55575A"/>
                </a:solidFill>
                <a:latin typeface="Inter" pitchFamily="34" charset="0"/>
                <a:ea typeface="Inter" pitchFamily="34" charset="-122"/>
                <a:cs typeface="Inter" pitchFamily="34" charset="-120"/>
              </a:rPr>
              <a:t>Transition Begins (1973-74)</a:t>
            </a:r>
            <a:endParaRPr lang="en-US" sz="1950" dirty="0"/>
          </a:p>
        </p:txBody>
      </p:sp>
      <p:sp>
        <p:nvSpPr>
          <p:cNvPr id="9" name="Text 5"/>
          <p:cNvSpPr/>
          <p:nvPr/>
        </p:nvSpPr>
        <p:spPr>
          <a:xfrm>
            <a:off x="5339715" y="3898821"/>
            <a:ext cx="3950851" cy="1905238"/>
          </a:xfrm>
          <a:prstGeom prst="rect">
            <a:avLst/>
          </a:prstGeom>
          <a:noFill/>
          <a:ln/>
        </p:spPr>
        <p:txBody>
          <a:bodyPr wrap="squar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By the 1970s, the primary sector's GDP share began its gradual decline, while the secondary (industrial) and tertiary (services) sectors showed early signs of growth. This marked the initial phase of diversification in the Indian economy.</a:t>
            </a:r>
            <a:endParaRPr lang="en-US" sz="1550" dirty="0"/>
          </a:p>
        </p:txBody>
      </p:sp>
      <p:pic>
        <p:nvPicPr>
          <p:cNvPr id="10" name="Image 2" descr="preencoded.png">    </p:cNvPr>
          <p:cNvPicPr>
            <a:picLocks noChangeAspect="1"/>
          </p:cNvPicPr>
          <p:nvPr/>
        </p:nvPicPr>
        <p:blipFill>
          <a:blip r:embed="rId3"/>
          <a:stretch>
            <a:fillRect/>
          </a:stretch>
        </p:blipFill>
        <p:spPr>
          <a:xfrm>
            <a:off x="9488924" y="2477453"/>
            <a:ext cx="4347567" cy="793790"/>
          </a:xfrm>
          <a:prstGeom prst="rect">
            <a:avLst/>
          </a:prstGeom>
        </p:spPr>
      </p:pic>
      <p:sp>
        <p:nvSpPr>
          <p:cNvPr id="11" name="Text 6"/>
          <p:cNvSpPr/>
          <p:nvPr/>
        </p:nvSpPr>
        <p:spPr>
          <a:xfrm>
            <a:off x="9687282" y="3469600"/>
            <a:ext cx="2817852" cy="310158"/>
          </a:xfrm>
          <a:prstGeom prst="rect">
            <a:avLst/>
          </a:prstGeom>
          <a:noFill/>
          <a:ln/>
        </p:spPr>
        <p:txBody>
          <a:bodyPr wrap="none" lIns="0" tIns="0" rIns="0" bIns="0" rtlCol="0" anchor="t"/>
          <a:lstStyle/>
          <a:p>
            <a:pPr algn="l" indent="0" marL="0">
              <a:lnSpc>
                <a:spcPts val="2400"/>
              </a:lnSpc>
              <a:buNone/>
            </a:pPr>
            <a:r>
              <a:rPr lang="en-US" sz="1950" dirty="0">
                <a:solidFill>
                  <a:srgbClr val="55575A"/>
                </a:solidFill>
                <a:latin typeface="Inter" pitchFamily="34" charset="0"/>
                <a:ea typeface="Inter" pitchFamily="34" charset="-122"/>
                <a:cs typeface="Inter" pitchFamily="34" charset="-120"/>
              </a:rPr>
              <a:t>Services Soar (2013-14)</a:t>
            </a:r>
            <a:endParaRPr lang="en-US" sz="1950" dirty="0"/>
          </a:p>
        </p:txBody>
      </p:sp>
      <p:sp>
        <p:nvSpPr>
          <p:cNvPr id="12" name="Text 7"/>
          <p:cNvSpPr/>
          <p:nvPr/>
        </p:nvSpPr>
        <p:spPr>
          <a:xfrm>
            <a:off x="9687282" y="3898821"/>
            <a:ext cx="3950851" cy="2222778"/>
          </a:xfrm>
          <a:prstGeom prst="rect">
            <a:avLst/>
          </a:prstGeom>
          <a:noFill/>
          <a:ln/>
        </p:spPr>
        <p:txBody>
          <a:bodyPr wrap="squar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The turn of the millennium witnessed a significant transformation. The services sector surged, contributing a massive 57% to the GDP, reflecting India's emergence as a global IT and service hub. Concurrently, the primary sector's contribution dropped below 20%.</a:t>
            </a:r>
            <a:endParaRPr lang="en-US" sz="1550" dirty="0"/>
          </a:p>
        </p:txBody>
      </p:sp>
      <p:sp>
        <p:nvSpPr>
          <p:cNvPr id="13" name="Text 8"/>
          <p:cNvSpPr/>
          <p:nvPr/>
        </p:nvSpPr>
        <p:spPr>
          <a:xfrm>
            <a:off x="793790" y="6543199"/>
            <a:ext cx="13042821" cy="635079"/>
          </a:xfrm>
          <a:prstGeom prst="rect">
            <a:avLst/>
          </a:prstGeom>
          <a:noFill/>
          <a:ln/>
        </p:spPr>
        <p:txBody>
          <a:bodyPr wrap="squar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This historical progression illustrates India's journey from an agrarian economy to a service-oriented powerhouse, driven by strategic industrialisation and liberal economic policies.</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6476048" y="369213"/>
            <a:ext cx="1678305" cy="209788"/>
          </a:xfrm>
          <a:prstGeom prst="rect">
            <a:avLst/>
          </a:prstGeom>
          <a:noFill/>
          <a:ln/>
        </p:spPr>
        <p:txBody>
          <a:bodyPr wrap="none" lIns="0" tIns="0" rIns="0" bIns="0" rtlCol="0" anchor="t"/>
          <a:lstStyle/>
          <a:p>
            <a:pPr algn="ctr" indent="0" marL="0">
              <a:lnSpc>
                <a:spcPts val="1650"/>
              </a:lnSpc>
              <a:buNone/>
            </a:pPr>
            <a:r>
              <a:rPr lang="en-US" sz="1300" dirty="0">
                <a:solidFill>
                  <a:srgbClr val="FF7047"/>
                </a:solidFill>
                <a:latin typeface="Inter" pitchFamily="34" charset="0"/>
                <a:ea typeface="Inter" pitchFamily="34" charset="-122"/>
                <a:cs typeface="Inter" pitchFamily="34" charset="-120"/>
              </a:rPr>
              <a:t>THE GREAT SHIFT</a:t>
            </a:r>
            <a:endParaRPr lang="en-US" sz="1300" dirty="0"/>
          </a:p>
        </p:txBody>
      </p:sp>
      <p:sp>
        <p:nvSpPr>
          <p:cNvPr id="3" name="Text 1"/>
          <p:cNvSpPr/>
          <p:nvPr/>
        </p:nvSpPr>
        <p:spPr>
          <a:xfrm>
            <a:off x="4516279" y="713184"/>
            <a:ext cx="5597843" cy="419457"/>
          </a:xfrm>
          <a:prstGeom prst="rect">
            <a:avLst/>
          </a:prstGeom>
          <a:noFill/>
          <a:ln/>
        </p:spPr>
        <p:txBody>
          <a:bodyPr wrap="none" lIns="0" tIns="0" rIns="0" bIns="0" rtlCol="0" anchor="t"/>
          <a:lstStyle/>
          <a:p>
            <a:pPr algn="ctr" indent="0" marL="0">
              <a:lnSpc>
                <a:spcPts val="3300"/>
              </a:lnSpc>
              <a:buNone/>
            </a:pPr>
            <a:r>
              <a:rPr lang="en-US" sz="2600" dirty="0">
                <a:solidFill>
                  <a:srgbClr val="0C0D0F"/>
                </a:solidFill>
                <a:latin typeface="Inter" pitchFamily="34" charset="0"/>
                <a:ea typeface="Inter" pitchFamily="34" charset="-122"/>
                <a:cs typeface="Inter" pitchFamily="34" charset="-120"/>
              </a:rPr>
              <a:t>GDP by Sector: 1973-74 vs 2013-14</a:t>
            </a:r>
            <a:endParaRPr lang="en-US" sz="2600" dirty="0"/>
          </a:p>
        </p:txBody>
      </p:sp>
      <p:pic>
        <p:nvPicPr>
          <p:cNvPr id="4" name="Image 0" descr="preencoded.png">    </p:cNvPr>
          <p:cNvPicPr>
            <a:picLocks noChangeAspect="1"/>
          </p:cNvPicPr>
          <p:nvPr/>
        </p:nvPicPr>
        <p:blipFill>
          <a:blip r:embed="rId1"/>
          <a:stretch>
            <a:fillRect/>
          </a:stretch>
        </p:blipFill>
        <p:spPr>
          <a:xfrm>
            <a:off x="536972" y="1333976"/>
            <a:ext cx="13556456" cy="7188637"/>
          </a:xfrm>
          <a:prstGeom prst="rect">
            <a:avLst/>
          </a:prstGeom>
        </p:spPr>
      </p:pic>
      <p:sp>
        <p:nvSpPr>
          <p:cNvPr id="5" name="Shape 2"/>
          <p:cNvSpPr/>
          <p:nvPr/>
        </p:nvSpPr>
        <p:spPr>
          <a:xfrm>
            <a:off x="4291608" y="8522613"/>
            <a:ext cx="134183" cy="134183"/>
          </a:xfrm>
          <a:prstGeom prst="roundRect">
            <a:avLst>
              <a:gd name="adj" fmla="val 13629"/>
            </a:avLst>
          </a:prstGeom>
          <a:solidFill>
            <a:srgbClr val="4D1100"/>
          </a:solidFill>
          <a:ln/>
        </p:spPr>
      </p:sp>
      <p:sp>
        <p:nvSpPr>
          <p:cNvPr id="6" name="Text 3"/>
          <p:cNvSpPr/>
          <p:nvPr/>
        </p:nvSpPr>
        <p:spPr>
          <a:xfrm>
            <a:off x="4486751" y="8522613"/>
            <a:ext cx="467439" cy="134303"/>
          </a:xfrm>
          <a:prstGeom prst="rect">
            <a:avLst/>
          </a:prstGeom>
          <a:noFill/>
          <a:ln/>
        </p:spPr>
        <p:txBody>
          <a:bodyPr wrap="none" lIns="0" tIns="0" rIns="0" bIns="0" rtlCol="0" anchor="t"/>
          <a:lstStyle/>
          <a:p>
            <a:pPr algn="l" indent="0" marL="0">
              <a:lnSpc>
                <a:spcPts val="1050"/>
              </a:lnSpc>
              <a:buNone/>
            </a:pPr>
            <a:r>
              <a:rPr lang="en-US" sz="1050" dirty="0">
                <a:solidFill>
                  <a:srgbClr val="55575A"/>
                </a:solidFill>
                <a:latin typeface="Manrope" pitchFamily="34" charset="0"/>
                <a:ea typeface="Manrope" pitchFamily="34" charset="-122"/>
                <a:cs typeface="Manrope" pitchFamily="34" charset="-120"/>
              </a:rPr>
              <a:t>Primary</a:t>
            </a:r>
            <a:endParaRPr lang="en-US" sz="1050" dirty="0"/>
          </a:p>
        </p:txBody>
      </p:sp>
      <p:sp>
        <p:nvSpPr>
          <p:cNvPr id="7" name="Shape 4"/>
          <p:cNvSpPr/>
          <p:nvPr/>
        </p:nvSpPr>
        <p:spPr>
          <a:xfrm>
            <a:off x="6885384" y="8522613"/>
            <a:ext cx="134183" cy="134183"/>
          </a:xfrm>
          <a:prstGeom prst="roundRect">
            <a:avLst>
              <a:gd name="adj" fmla="val 13629"/>
            </a:avLst>
          </a:prstGeom>
          <a:solidFill>
            <a:srgbClr val="972200"/>
          </a:solidFill>
          <a:ln/>
        </p:spPr>
      </p:sp>
      <p:sp>
        <p:nvSpPr>
          <p:cNvPr id="8" name="Text 5"/>
          <p:cNvSpPr/>
          <p:nvPr/>
        </p:nvSpPr>
        <p:spPr>
          <a:xfrm>
            <a:off x="7080528" y="8522613"/>
            <a:ext cx="664369" cy="134303"/>
          </a:xfrm>
          <a:prstGeom prst="rect">
            <a:avLst/>
          </a:prstGeom>
          <a:noFill/>
          <a:ln/>
        </p:spPr>
        <p:txBody>
          <a:bodyPr wrap="none" lIns="0" tIns="0" rIns="0" bIns="0" rtlCol="0" anchor="t"/>
          <a:lstStyle/>
          <a:p>
            <a:pPr algn="l" indent="0" marL="0">
              <a:lnSpc>
                <a:spcPts val="1050"/>
              </a:lnSpc>
              <a:buNone/>
            </a:pPr>
            <a:r>
              <a:rPr lang="en-US" sz="1050" dirty="0">
                <a:solidFill>
                  <a:srgbClr val="55575A"/>
                </a:solidFill>
                <a:latin typeface="Manrope" pitchFamily="34" charset="0"/>
                <a:ea typeface="Manrope" pitchFamily="34" charset="-122"/>
                <a:cs typeface="Manrope" pitchFamily="34" charset="-120"/>
              </a:rPr>
              <a:t>Secondary</a:t>
            </a:r>
            <a:endParaRPr lang="en-US" sz="1050" dirty="0"/>
          </a:p>
        </p:txBody>
      </p:sp>
      <p:sp>
        <p:nvSpPr>
          <p:cNvPr id="9" name="Shape 6"/>
          <p:cNvSpPr/>
          <p:nvPr/>
        </p:nvSpPr>
        <p:spPr>
          <a:xfrm>
            <a:off x="9676209" y="8522613"/>
            <a:ext cx="134183" cy="134183"/>
          </a:xfrm>
          <a:prstGeom prst="roundRect">
            <a:avLst>
              <a:gd name="adj" fmla="val 13629"/>
            </a:avLst>
          </a:prstGeom>
          <a:solidFill>
            <a:srgbClr val="E23200"/>
          </a:solidFill>
          <a:ln/>
        </p:spPr>
      </p:sp>
      <p:sp>
        <p:nvSpPr>
          <p:cNvPr id="10" name="Text 7"/>
          <p:cNvSpPr/>
          <p:nvPr/>
        </p:nvSpPr>
        <p:spPr>
          <a:xfrm>
            <a:off x="9871353" y="8522613"/>
            <a:ext cx="474107" cy="134303"/>
          </a:xfrm>
          <a:prstGeom prst="rect">
            <a:avLst/>
          </a:prstGeom>
          <a:noFill/>
          <a:ln/>
        </p:spPr>
        <p:txBody>
          <a:bodyPr wrap="none" lIns="0" tIns="0" rIns="0" bIns="0" rtlCol="0" anchor="t"/>
          <a:lstStyle/>
          <a:p>
            <a:pPr algn="l" indent="0" marL="0">
              <a:lnSpc>
                <a:spcPts val="1050"/>
              </a:lnSpc>
              <a:buNone/>
            </a:pPr>
            <a:r>
              <a:rPr lang="en-US" sz="1050" dirty="0">
                <a:solidFill>
                  <a:srgbClr val="55575A"/>
                </a:solidFill>
                <a:latin typeface="Manrope" pitchFamily="34" charset="0"/>
                <a:ea typeface="Manrope" pitchFamily="34" charset="-122"/>
                <a:cs typeface="Manrope" pitchFamily="34" charset="-120"/>
              </a:rPr>
              <a:t>Tertiary</a:t>
            </a:r>
            <a:endParaRPr lang="en-US" sz="1050" dirty="0"/>
          </a:p>
        </p:txBody>
      </p:sp>
      <p:sp>
        <p:nvSpPr>
          <p:cNvPr id="11" name="Text 8"/>
          <p:cNvSpPr/>
          <p:nvPr/>
        </p:nvSpPr>
        <p:spPr>
          <a:xfrm>
            <a:off x="536972" y="9076492"/>
            <a:ext cx="13556456" cy="429578"/>
          </a:xfrm>
          <a:prstGeom prst="rect">
            <a:avLst/>
          </a:prstGeom>
          <a:noFill/>
          <a:ln/>
        </p:spPr>
        <p:txBody>
          <a:bodyPr wrap="square" lIns="0" tIns="0" rIns="0" bIns="0" rtlCol="0" anchor="t"/>
          <a:lstStyle/>
          <a:p>
            <a:pPr algn="l" indent="0" marL="0">
              <a:lnSpc>
                <a:spcPts val="1650"/>
              </a:lnSpc>
              <a:buNone/>
            </a:pPr>
            <a:r>
              <a:rPr lang="en-US" sz="1050" dirty="0">
                <a:solidFill>
                  <a:srgbClr val="55575A"/>
                </a:solidFill>
                <a:latin typeface="Manrope" pitchFamily="34" charset="0"/>
                <a:ea typeface="Manrope" pitchFamily="34" charset="-122"/>
                <a:cs typeface="Manrope" pitchFamily="34" charset="-120"/>
              </a:rPr>
              <a:t>This bar graph visually encapsulates the profound shift in India's economic structure over four decades. It vividly portrays the declining dominance of the primary sector and the robust expansion of the tertiary sector, solidifying its position as the largest contributor to India's GDP.</a:t>
            </a:r>
            <a:endParaRPr lang="en-US" sz="10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5886807" y="1004649"/>
            <a:ext cx="2856786" cy="310158"/>
          </a:xfrm>
          <a:prstGeom prst="rect">
            <a:avLst/>
          </a:prstGeom>
          <a:noFill/>
          <a:ln/>
        </p:spPr>
        <p:txBody>
          <a:bodyPr wrap="none" lIns="0" tIns="0" rIns="0" bIns="0" rtlCol="0" anchor="t"/>
          <a:lstStyle/>
          <a:p>
            <a:pPr algn="ctr" indent="0" marL="0">
              <a:lnSpc>
                <a:spcPts val="2400"/>
              </a:lnSpc>
              <a:buNone/>
            </a:pPr>
            <a:r>
              <a:rPr lang="en-US" sz="1950" dirty="0">
                <a:solidFill>
                  <a:srgbClr val="FF7047"/>
                </a:solidFill>
                <a:latin typeface="Inter" pitchFamily="34" charset="0"/>
                <a:ea typeface="Inter" pitchFamily="34" charset="-122"/>
                <a:cs typeface="Inter" pitchFamily="34" charset="-120"/>
              </a:rPr>
              <a:t>FORMAL VS. INFORMAL</a:t>
            </a:r>
            <a:endParaRPr lang="en-US" sz="1950" dirty="0"/>
          </a:p>
        </p:txBody>
      </p:sp>
      <p:sp>
        <p:nvSpPr>
          <p:cNvPr id="3" name="Text 1"/>
          <p:cNvSpPr/>
          <p:nvPr/>
        </p:nvSpPr>
        <p:spPr>
          <a:xfrm>
            <a:off x="793790" y="1513165"/>
            <a:ext cx="13042821" cy="1240155"/>
          </a:xfrm>
          <a:prstGeom prst="rect">
            <a:avLst/>
          </a:prstGeom>
          <a:noFill/>
          <a:ln/>
        </p:spPr>
        <p:txBody>
          <a:bodyPr wrap="square" lIns="0" tIns="0" rIns="0" bIns="0" rtlCol="0" anchor="t"/>
          <a:lstStyle/>
          <a:p>
            <a:pPr algn="ctr" indent="0" marL="0">
              <a:lnSpc>
                <a:spcPts val="4850"/>
              </a:lnSpc>
              <a:buNone/>
            </a:pPr>
            <a:r>
              <a:rPr lang="en-US" sz="3900" dirty="0">
                <a:solidFill>
                  <a:srgbClr val="0C0D0F"/>
                </a:solidFill>
                <a:latin typeface="Inter" pitchFamily="34" charset="0"/>
                <a:ea typeface="Inter" pitchFamily="34" charset="-122"/>
                <a:cs typeface="Inter" pitchFamily="34" charset="-120"/>
              </a:rPr>
              <a:t>Organized vs Unorganized Sectors: Definitions &amp; Comparison</a:t>
            </a:r>
            <a:endParaRPr lang="en-US" sz="3900" dirty="0"/>
          </a:p>
        </p:txBody>
      </p:sp>
      <p:sp>
        <p:nvSpPr>
          <p:cNvPr id="4" name="Shape 2"/>
          <p:cNvSpPr/>
          <p:nvPr/>
        </p:nvSpPr>
        <p:spPr>
          <a:xfrm>
            <a:off x="793790" y="3050977"/>
            <a:ext cx="13042821" cy="2998113"/>
          </a:xfrm>
          <a:prstGeom prst="roundRect">
            <a:avLst>
              <a:gd name="adj" fmla="val 5958"/>
            </a:avLst>
          </a:prstGeom>
          <a:noFill/>
          <a:ln w="7620">
            <a:solidFill>
              <a:srgbClr val="000000">
                <a:alpha val="8000"/>
              </a:srgbClr>
            </a:solidFill>
            <a:prstDash val="solid"/>
          </a:ln>
        </p:spPr>
      </p:sp>
      <p:sp>
        <p:nvSpPr>
          <p:cNvPr id="5" name="Shape 3"/>
          <p:cNvSpPr/>
          <p:nvPr/>
        </p:nvSpPr>
        <p:spPr>
          <a:xfrm>
            <a:off x="801410" y="3058597"/>
            <a:ext cx="13027581" cy="570905"/>
          </a:xfrm>
          <a:prstGeom prst="rect">
            <a:avLst/>
          </a:prstGeom>
          <a:solidFill>
            <a:srgbClr val="FFFFFF">
              <a:alpha val="4000"/>
            </a:srgbClr>
          </a:solidFill>
          <a:ln/>
        </p:spPr>
      </p:sp>
      <p:sp>
        <p:nvSpPr>
          <p:cNvPr id="6" name="Text 4"/>
          <p:cNvSpPr/>
          <p:nvPr/>
        </p:nvSpPr>
        <p:spPr>
          <a:xfrm>
            <a:off x="999887" y="3185279"/>
            <a:ext cx="3507700" cy="317540"/>
          </a:xfrm>
          <a:prstGeom prst="rect">
            <a:avLst/>
          </a:prstGeom>
          <a:noFill/>
          <a:ln/>
        </p:spPr>
        <p:txBody>
          <a:bodyPr wrap="none" lIns="0" tIns="0" rIns="0" bIns="0" rtlCol="0" anchor="t"/>
          <a:lstStyle/>
          <a:p>
            <a:pPr algn="l" indent="0" marL="0">
              <a:lnSpc>
                <a:spcPts val="2500"/>
              </a:lnSpc>
              <a:buNone/>
            </a:pPr>
            <a:r>
              <a:rPr lang="en-US" sz="1550" b="1" dirty="0">
                <a:solidFill>
                  <a:srgbClr val="55575A"/>
                </a:solidFill>
                <a:latin typeface="Manrope" pitchFamily="34" charset="0"/>
                <a:ea typeface="Manrope" pitchFamily="34" charset="-122"/>
                <a:cs typeface="Manrope" pitchFamily="34" charset="-120"/>
              </a:rPr>
              <a:t>Sector Type</a:t>
            </a:r>
            <a:endParaRPr lang="en-US" sz="1550" dirty="0"/>
          </a:p>
        </p:txBody>
      </p:sp>
      <p:sp>
        <p:nvSpPr>
          <p:cNvPr id="7" name="Text 5"/>
          <p:cNvSpPr/>
          <p:nvPr/>
        </p:nvSpPr>
        <p:spPr>
          <a:xfrm>
            <a:off x="4911923" y="3185279"/>
            <a:ext cx="4806672" cy="317540"/>
          </a:xfrm>
          <a:prstGeom prst="rect">
            <a:avLst/>
          </a:prstGeom>
          <a:noFill/>
          <a:ln/>
        </p:spPr>
        <p:txBody>
          <a:bodyPr wrap="none" lIns="0" tIns="0" rIns="0" bIns="0" rtlCol="0" anchor="t"/>
          <a:lstStyle/>
          <a:p>
            <a:pPr algn="l" indent="0" marL="0">
              <a:lnSpc>
                <a:spcPts val="2500"/>
              </a:lnSpc>
              <a:buNone/>
            </a:pPr>
            <a:r>
              <a:rPr lang="en-US" sz="1550" b="1" dirty="0">
                <a:solidFill>
                  <a:srgbClr val="55575A"/>
                </a:solidFill>
                <a:latin typeface="Manrope" pitchFamily="34" charset="0"/>
                <a:ea typeface="Manrope" pitchFamily="34" charset="-122"/>
                <a:cs typeface="Manrope" pitchFamily="34" charset="-120"/>
              </a:rPr>
              <a:t>Characteristics</a:t>
            </a:r>
            <a:endParaRPr lang="en-US" sz="1550" dirty="0"/>
          </a:p>
        </p:txBody>
      </p:sp>
      <p:sp>
        <p:nvSpPr>
          <p:cNvPr id="8" name="Text 6"/>
          <p:cNvSpPr/>
          <p:nvPr/>
        </p:nvSpPr>
        <p:spPr>
          <a:xfrm>
            <a:off x="10122932" y="3185279"/>
            <a:ext cx="3507700" cy="317540"/>
          </a:xfrm>
          <a:prstGeom prst="rect">
            <a:avLst/>
          </a:prstGeom>
          <a:noFill/>
          <a:ln/>
        </p:spPr>
        <p:txBody>
          <a:bodyPr wrap="none" lIns="0" tIns="0" rIns="0" bIns="0" rtlCol="0" anchor="t"/>
          <a:lstStyle/>
          <a:p>
            <a:pPr algn="l" indent="0" marL="0">
              <a:lnSpc>
                <a:spcPts val="2500"/>
              </a:lnSpc>
              <a:buNone/>
            </a:pPr>
            <a:r>
              <a:rPr lang="en-US" sz="1550" b="1" dirty="0">
                <a:solidFill>
                  <a:srgbClr val="55575A"/>
                </a:solidFill>
                <a:latin typeface="Manrope" pitchFamily="34" charset="0"/>
                <a:ea typeface="Manrope" pitchFamily="34" charset="-122"/>
                <a:cs typeface="Manrope" pitchFamily="34" charset="-120"/>
              </a:rPr>
              <a:t>Examples</a:t>
            </a:r>
            <a:endParaRPr lang="en-US" sz="1550" dirty="0"/>
          </a:p>
        </p:txBody>
      </p:sp>
      <p:sp>
        <p:nvSpPr>
          <p:cNvPr id="9" name="Shape 7"/>
          <p:cNvSpPr/>
          <p:nvPr/>
        </p:nvSpPr>
        <p:spPr>
          <a:xfrm>
            <a:off x="801410" y="3629501"/>
            <a:ext cx="13027581" cy="1205984"/>
          </a:xfrm>
          <a:prstGeom prst="rect">
            <a:avLst/>
          </a:prstGeom>
          <a:solidFill>
            <a:srgbClr val="000000">
              <a:alpha val="4000"/>
            </a:srgbClr>
          </a:solidFill>
          <a:ln/>
        </p:spPr>
      </p:sp>
      <p:sp>
        <p:nvSpPr>
          <p:cNvPr id="10" name="Text 8"/>
          <p:cNvSpPr/>
          <p:nvPr/>
        </p:nvSpPr>
        <p:spPr>
          <a:xfrm>
            <a:off x="999887" y="3756184"/>
            <a:ext cx="3507700" cy="317540"/>
          </a:xfrm>
          <a:prstGeom prst="rect">
            <a:avLst/>
          </a:prstGeom>
          <a:noFill/>
          <a:ln/>
        </p:spPr>
        <p:txBody>
          <a:bodyPr wrap="none" lIns="0" tIns="0" rIns="0" bIns="0" rtlCol="0" anchor="t"/>
          <a:lstStyle/>
          <a:p>
            <a:pPr algn="l" indent="0" marL="0">
              <a:lnSpc>
                <a:spcPts val="2500"/>
              </a:lnSpc>
              <a:buNone/>
            </a:pPr>
            <a:r>
              <a:rPr lang="en-US" sz="1550" b="1" dirty="0">
                <a:solidFill>
                  <a:srgbClr val="55575A"/>
                </a:solidFill>
                <a:latin typeface="Manrope" pitchFamily="34" charset="0"/>
                <a:ea typeface="Manrope" pitchFamily="34" charset="-122"/>
                <a:cs typeface="Manrope" pitchFamily="34" charset="-120"/>
              </a:rPr>
              <a:t>Organized</a:t>
            </a:r>
            <a:endParaRPr lang="en-US" sz="1550" dirty="0"/>
          </a:p>
        </p:txBody>
      </p:sp>
      <p:sp>
        <p:nvSpPr>
          <p:cNvPr id="11" name="Text 9"/>
          <p:cNvSpPr/>
          <p:nvPr/>
        </p:nvSpPr>
        <p:spPr>
          <a:xfrm>
            <a:off x="4911923" y="3756184"/>
            <a:ext cx="4806672" cy="952619"/>
          </a:xfrm>
          <a:prstGeom prst="rect">
            <a:avLst/>
          </a:prstGeom>
          <a:noFill/>
          <a:ln/>
        </p:spPr>
        <p:txBody>
          <a:bodyPr wrap="squar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Registered with the government, adheres to labour laws, provides social security benefits, formal employment contracts.</a:t>
            </a:r>
            <a:endParaRPr lang="en-US" sz="1550" dirty="0"/>
          </a:p>
        </p:txBody>
      </p:sp>
      <p:sp>
        <p:nvSpPr>
          <p:cNvPr id="12" name="Text 10"/>
          <p:cNvSpPr/>
          <p:nvPr/>
        </p:nvSpPr>
        <p:spPr>
          <a:xfrm>
            <a:off x="10122932" y="3756184"/>
            <a:ext cx="3507700" cy="952619"/>
          </a:xfrm>
          <a:prstGeom prst="rect">
            <a:avLst/>
          </a:prstGeom>
          <a:noFill/>
          <a:ln/>
        </p:spPr>
        <p:txBody>
          <a:bodyPr wrap="squar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Public sector undertakings, large private companies, banks, IT firms, government departments.</a:t>
            </a:r>
            <a:endParaRPr lang="en-US" sz="1550" dirty="0"/>
          </a:p>
        </p:txBody>
      </p:sp>
      <p:sp>
        <p:nvSpPr>
          <p:cNvPr id="13" name="Shape 11"/>
          <p:cNvSpPr/>
          <p:nvPr/>
        </p:nvSpPr>
        <p:spPr>
          <a:xfrm>
            <a:off x="801410" y="4835485"/>
            <a:ext cx="13027581" cy="1205984"/>
          </a:xfrm>
          <a:prstGeom prst="rect">
            <a:avLst/>
          </a:prstGeom>
          <a:solidFill>
            <a:srgbClr val="FFFFFF">
              <a:alpha val="4000"/>
            </a:srgbClr>
          </a:solidFill>
          <a:ln/>
        </p:spPr>
      </p:sp>
      <p:sp>
        <p:nvSpPr>
          <p:cNvPr id="14" name="Text 12"/>
          <p:cNvSpPr/>
          <p:nvPr/>
        </p:nvSpPr>
        <p:spPr>
          <a:xfrm>
            <a:off x="999887" y="4962168"/>
            <a:ext cx="3507700" cy="317540"/>
          </a:xfrm>
          <a:prstGeom prst="rect">
            <a:avLst/>
          </a:prstGeom>
          <a:noFill/>
          <a:ln/>
        </p:spPr>
        <p:txBody>
          <a:bodyPr wrap="none" lIns="0" tIns="0" rIns="0" bIns="0" rtlCol="0" anchor="t"/>
          <a:lstStyle/>
          <a:p>
            <a:pPr algn="l" indent="0" marL="0">
              <a:lnSpc>
                <a:spcPts val="2500"/>
              </a:lnSpc>
              <a:buNone/>
            </a:pPr>
            <a:r>
              <a:rPr lang="en-US" sz="1550" b="1" dirty="0">
                <a:solidFill>
                  <a:srgbClr val="55575A"/>
                </a:solidFill>
                <a:latin typeface="Manrope" pitchFamily="34" charset="0"/>
                <a:ea typeface="Manrope" pitchFamily="34" charset="-122"/>
                <a:cs typeface="Manrope" pitchFamily="34" charset="-120"/>
              </a:rPr>
              <a:t>Unorganized</a:t>
            </a:r>
            <a:endParaRPr lang="en-US" sz="1550" dirty="0"/>
          </a:p>
        </p:txBody>
      </p:sp>
      <p:sp>
        <p:nvSpPr>
          <p:cNvPr id="15" name="Text 13"/>
          <p:cNvSpPr/>
          <p:nvPr/>
        </p:nvSpPr>
        <p:spPr>
          <a:xfrm>
            <a:off x="4911923" y="4962168"/>
            <a:ext cx="4806672" cy="952619"/>
          </a:xfrm>
          <a:prstGeom prst="rect">
            <a:avLst/>
          </a:prstGeom>
          <a:noFill/>
          <a:ln/>
        </p:spPr>
        <p:txBody>
          <a:bodyPr wrap="squar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Informal, unregulated, lacks formal employment contracts, often without social security benefits or job security.</a:t>
            </a:r>
            <a:endParaRPr lang="en-US" sz="1550" dirty="0"/>
          </a:p>
        </p:txBody>
      </p:sp>
      <p:sp>
        <p:nvSpPr>
          <p:cNvPr id="16" name="Text 14"/>
          <p:cNvSpPr/>
          <p:nvPr/>
        </p:nvSpPr>
        <p:spPr>
          <a:xfrm>
            <a:off x="10122932" y="4962168"/>
            <a:ext cx="3507700" cy="952619"/>
          </a:xfrm>
          <a:prstGeom prst="rect">
            <a:avLst/>
          </a:prstGeom>
          <a:noFill/>
          <a:ln/>
        </p:spPr>
        <p:txBody>
          <a:bodyPr wrap="squar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Small farmers, street vendors, daily wage labourers, artisans, small shop owners.</a:t>
            </a:r>
            <a:endParaRPr lang="en-US" sz="1550" dirty="0"/>
          </a:p>
        </p:txBody>
      </p:sp>
      <p:sp>
        <p:nvSpPr>
          <p:cNvPr id="17" name="Text 15"/>
          <p:cNvSpPr/>
          <p:nvPr/>
        </p:nvSpPr>
        <p:spPr>
          <a:xfrm>
            <a:off x="793790" y="6272332"/>
            <a:ext cx="13042821" cy="952619"/>
          </a:xfrm>
          <a:prstGeom prst="rect">
            <a:avLst/>
          </a:prstGeom>
          <a:noFill/>
          <a:ln/>
        </p:spPr>
        <p:txBody>
          <a:bodyPr wrap="squar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The distinction between organized and unorganized sectors is crucial for understanding labour dynamics and policy implications in India. While the organized sector offers better terms of employment, the unorganized sector continues to be the primary employer for a large segment of the Indian population.</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6575346" y="325517"/>
            <a:ext cx="1479709" cy="184904"/>
          </a:xfrm>
          <a:prstGeom prst="rect">
            <a:avLst/>
          </a:prstGeom>
          <a:noFill/>
          <a:ln/>
        </p:spPr>
        <p:txBody>
          <a:bodyPr wrap="none" lIns="0" tIns="0" rIns="0" bIns="0" rtlCol="0" anchor="t"/>
          <a:lstStyle/>
          <a:p>
            <a:pPr algn="ctr" indent="0" marL="0">
              <a:lnSpc>
                <a:spcPts val="1450"/>
              </a:lnSpc>
              <a:buNone/>
            </a:pPr>
            <a:r>
              <a:rPr lang="en-US" sz="1150" dirty="0">
                <a:solidFill>
                  <a:srgbClr val="FF7047"/>
                </a:solidFill>
                <a:latin typeface="Inter" pitchFamily="34" charset="0"/>
                <a:ea typeface="Inter" pitchFamily="34" charset="-122"/>
                <a:cs typeface="Inter" pitchFamily="34" charset="-120"/>
              </a:rPr>
              <a:t>WHO OWNS WHAT?</a:t>
            </a:r>
            <a:endParaRPr lang="en-US" sz="1150" dirty="0"/>
          </a:p>
        </p:txBody>
      </p:sp>
      <p:sp>
        <p:nvSpPr>
          <p:cNvPr id="3" name="Text 1"/>
          <p:cNvSpPr/>
          <p:nvPr/>
        </p:nvSpPr>
        <p:spPr>
          <a:xfrm>
            <a:off x="3892987" y="628769"/>
            <a:ext cx="6844427" cy="369927"/>
          </a:xfrm>
          <a:prstGeom prst="rect">
            <a:avLst/>
          </a:prstGeom>
          <a:noFill/>
          <a:ln/>
        </p:spPr>
        <p:txBody>
          <a:bodyPr wrap="none" lIns="0" tIns="0" rIns="0" bIns="0" rtlCol="0" anchor="t"/>
          <a:lstStyle/>
          <a:p>
            <a:pPr algn="ctr" indent="0" marL="0">
              <a:lnSpc>
                <a:spcPts val="2900"/>
              </a:lnSpc>
              <a:buNone/>
            </a:pPr>
            <a:r>
              <a:rPr lang="en-US" sz="2300" dirty="0">
                <a:solidFill>
                  <a:srgbClr val="0C0D0F"/>
                </a:solidFill>
                <a:latin typeface="Inter" pitchFamily="34" charset="0"/>
                <a:ea typeface="Inter" pitchFamily="34" charset="-122"/>
                <a:cs typeface="Inter" pitchFamily="34" charset="-120"/>
              </a:rPr>
              <a:t>Sectoral Division by Ownership: Public vs Private</a:t>
            </a:r>
            <a:endParaRPr lang="en-US" sz="2300" dirty="0"/>
          </a:p>
        </p:txBody>
      </p:sp>
      <p:pic>
        <p:nvPicPr>
          <p:cNvPr id="4" name="Image 0" descr="preencoded.png">    </p:cNvPr>
          <p:cNvPicPr>
            <a:picLocks noChangeAspect="1"/>
          </p:cNvPicPr>
          <p:nvPr/>
        </p:nvPicPr>
        <p:blipFill>
          <a:blip r:embed="rId1"/>
          <a:stretch>
            <a:fillRect/>
          </a:stretch>
        </p:blipFill>
        <p:spPr>
          <a:xfrm>
            <a:off x="473512" y="1309330"/>
            <a:ext cx="6697266" cy="6697266"/>
          </a:xfrm>
          <a:prstGeom prst="rect">
            <a:avLst/>
          </a:prstGeom>
        </p:spPr>
      </p:pic>
      <p:sp>
        <p:nvSpPr>
          <p:cNvPr id="5" name="Text 2"/>
          <p:cNvSpPr/>
          <p:nvPr/>
        </p:nvSpPr>
        <p:spPr>
          <a:xfrm>
            <a:off x="473512" y="8139708"/>
            <a:ext cx="1775698" cy="221813"/>
          </a:xfrm>
          <a:prstGeom prst="rect">
            <a:avLst/>
          </a:prstGeom>
          <a:noFill/>
          <a:ln/>
        </p:spPr>
        <p:txBody>
          <a:bodyPr wrap="none" lIns="0" tIns="0" rIns="0" bIns="0" rtlCol="0" anchor="t"/>
          <a:lstStyle/>
          <a:p>
            <a:pPr algn="l" indent="0" marL="0">
              <a:lnSpc>
                <a:spcPts val="1700"/>
              </a:lnSpc>
              <a:buNone/>
            </a:pPr>
            <a:r>
              <a:rPr lang="en-US" sz="1350" dirty="0">
                <a:solidFill>
                  <a:srgbClr val="0C0D0F"/>
                </a:solidFill>
                <a:latin typeface="Inter" pitchFamily="34" charset="0"/>
                <a:ea typeface="Inter" pitchFamily="34" charset="-122"/>
                <a:cs typeface="Inter" pitchFamily="34" charset="-120"/>
              </a:rPr>
              <a:t>Public Sector</a:t>
            </a:r>
            <a:endParaRPr lang="en-US" sz="1350" dirty="0"/>
          </a:p>
        </p:txBody>
      </p:sp>
      <p:sp>
        <p:nvSpPr>
          <p:cNvPr id="6" name="Text 3"/>
          <p:cNvSpPr/>
          <p:nvPr/>
        </p:nvSpPr>
        <p:spPr>
          <a:xfrm>
            <a:off x="473512" y="8479869"/>
            <a:ext cx="6697266" cy="567928"/>
          </a:xfrm>
          <a:prstGeom prst="rect">
            <a:avLst/>
          </a:prstGeom>
          <a:noFill/>
          <a:ln/>
        </p:spPr>
        <p:txBody>
          <a:bodyPr wrap="square" lIns="0" tIns="0" rIns="0" bIns="0" rtlCol="0" anchor="t"/>
          <a:lstStyle/>
          <a:p>
            <a:pPr algn="l" indent="0" marL="0">
              <a:lnSpc>
                <a:spcPts val="1450"/>
              </a:lnSpc>
              <a:buNone/>
            </a:pPr>
            <a:r>
              <a:rPr lang="en-US" sz="900" dirty="0">
                <a:solidFill>
                  <a:srgbClr val="55575A"/>
                </a:solidFill>
                <a:latin typeface="Manrope" pitchFamily="34" charset="0"/>
                <a:ea typeface="Manrope" pitchFamily="34" charset="-122"/>
                <a:cs typeface="Manrope" pitchFamily="34" charset="-120"/>
              </a:rPr>
              <a:t>These are enterprises wholly or majority-owned and controlled by the government. Their primary motive is public welfare and providing essential services to citizens. Examples include Indian Railways, public sector banks, and defence establishments like Bharat Heavy Electricals (BHEL).</a:t>
            </a:r>
            <a:endParaRPr lang="en-US" sz="900" dirty="0"/>
          </a:p>
        </p:txBody>
      </p:sp>
      <p:pic>
        <p:nvPicPr>
          <p:cNvPr id="7" name="Image 1" descr="preencoded.png">    </p:cNvPr>
          <p:cNvPicPr>
            <a:picLocks noChangeAspect="1"/>
          </p:cNvPicPr>
          <p:nvPr/>
        </p:nvPicPr>
        <p:blipFill>
          <a:blip r:embed="rId2"/>
          <a:stretch>
            <a:fillRect/>
          </a:stretch>
        </p:blipFill>
        <p:spPr>
          <a:xfrm>
            <a:off x="7467243" y="1309330"/>
            <a:ext cx="6697266" cy="6697266"/>
          </a:xfrm>
          <a:prstGeom prst="rect">
            <a:avLst/>
          </a:prstGeom>
        </p:spPr>
      </p:pic>
      <p:sp>
        <p:nvSpPr>
          <p:cNvPr id="8" name="Text 4"/>
          <p:cNvSpPr/>
          <p:nvPr/>
        </p:nvSpPr>
        <p:spPr>
          <a:xfrm>
            <a:off x="7467243" y="8139708"/>
            <a:ext cx="1775698" cy="221813"/>
          </a:xfrm>
          <a:prstGeom prst="rect">
            <a:avLst/>
          </a:prstGeom>
          <a:noFill/>
          <a:ln/>
        </p:spPr>
        <p:txBody>
          <a:bodyPr wrap="none" lIns="0" tIns="0" rIns="0" bIns="0" rtlCol="0" anchor="t"/>
          <a:lstStyle/>
          <a:p>
            <a:pPr algn="l" indent="0" marL="0">
              <a:lnSpc>
                <a:spcPts val="1700"/>
              </a:lnSpc>
              <a:buNone/>
            </a:pPr>
            <a:r>
              <a:rPr lang="en-US" sz="1350" dirty="0">
                <a:solidFill>
                  <a:srgbClr val="0C0D0F"/>
                </a:solidFill>
                <a:latin typeface="Inter" pitchFamily="34" charset="0"/>
                <a:ea typeface="Inter" pitchFamily="34" charset="-122"/>
                <a:cs typeface="Inter" pitchFamily="34" charset="-120"/>
              </a:rPr>
              <a:t>Private Sector</a:t>
            </a:r>
            <a:endParaRPr lang="en-US" sz="1350" dirty="0"/>
          </a:p>
        </p:txBody>
      </p:sp>
      <p:sp>
        <p:nvSpPr>
          <p:cNvPr id="9" name="Text 5"/>
          <p:cNvSpPr/>
          <p:nvPr/>
        </p:nvSpPr>
        <p:spPr>
          <a:xfrm>
            <a:off x="7467243" y="8479869"/>
            <a:ext cx="6697266" cy="567928"/>
          </a:xfrm>
          <a:prstGeom prst="rect">
            <a:avLst/>
          </a:prstGeom>
          <a:noFill/>
          <a:ln/>
        </p:spPr>
        <p:txBody>
          <a:bodyPr wrap="square" lIns="0" tIns="0" rIns="0" bIns="0" rtlCol="0" anchor="t"/>
          <a:lstStyle/>
          <a:p>
            <a:pPr algn="l" indent="0" marL="0">
              <a:lnSpc>
                <a:spcPts val="1450"/>
              </a:lnSpc>
              <a:buNone/>
            </a:pPr>
            <a:r>
              <a:rPr lang="en-US" sz="900" dirty="0">
                <a:solidFill>
                  <a:srgbClr val="55575A"/>
                </a:solidFill>
                <a:latin typeface="Manrope" pitchFamily="34" charset="0"/>
                <a:ea typeface="Manrope" pitchFamily="34" charset="-122"/>
                <a:cs typeface="Manrope" pitchFamily="34" charset="-120"/>
              </a:rPr>
              <a:t>Comprises businesses owned and operated by individuals or groups of individuals, driven primarily by profit. This ranges from small proprietorships and partnerships to large corporations like the Tata Group and Reliance Industries. Post-liberalisation, its contribution to the Indian economy has grown substantially.</a:t>
            </a:r>
            <a:endParaRPr lang="en-US" sz="900" dirty="0"/>
          </a:p>
        </p:txBody>
      </p:sp>
      <p:sp>
        <p:nvSpPr>
          <p:cNvPr id="10" name="Text 6"/>
          <p:cNvSpPr/>
          <p:nvPr/>
        </p:nvSpPr>
        <p:spPr>
          <a:xfrm>
            <a:off x="473512" y="9287351"/>
            <a:ext cx="13683377" cy="189309"/>
          </a:xfrm>
          <a:prstGeom prst="rect">
            <a:avLst/>
          </a:prstGeom>
          <a:noFill/>
          <a:ln/>
        </p:spPr>
        <p:txBody>
          <a:bodyPr wrap="none" lIns="0" tIns="0" rIns="0" bIns="0" rtlCol="0" anchor="t"/>
          <a:lstStyle/>
          <a:p>
            <a:pPr algn="l" indent="0" marL="0">
              <a:lnSpc>
                <a:spcPts val="1450"/>
              </a:lnSpc>
              <a:buNone/>
            </a:pPr>
            <a:r>
              <a:rPr lang="en-US" sz="900" dirty="0">
                <a:solidFill>
                  <a:srgbClr val="55575A"/>
                </a:solidFill>
                <a:latin typeface="Manrope" pitchFamily="34" charset="0"/>
                <a:ea typeface="Manrope" pitchFamily="34" charset="-122"/>
                <a:cs typeface="Manrope" pitchFamily="34" charset="-120"/>
              </a:rPr>
              <a:t>India's economic model is a mixed one, with both public and private sectors playing significant, albeit evolving, roles in national development.</a:t>
            </a:r>
            <a:endParaRPr lang="en-US" sz="9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5868472" y="1029176"/>
            <a:ext cx="2893338" cy="310158"/>
          </a:xfrm>
          <a:prstGeom prst="rect">
            <a:avLst/>
          </a:prstGeom>
          <a:noFill/>
          <a:ln/>
        </p:spPr>
        <p:txBody>
          <a:bodyPr wrap="none" lIns="0" tIns="0" rIns="0" bIns="0" rtlCol="0" anchor="t"/>
          <a:lstStyle/>
          <a:p>
            <a:pPr algn="ctr" indent="0" marL="0">
              <a:lnSpc>
                <a:spcPts val="2400"/>
              </a:lnSpc>
              <a:buNone/>
            </a:pPr>
            <a:r>
              <a:rPr lang="en-US" sz="1950" dirty="0">
                <a:solidFill>
                  <a:srgbClr val="FF7047"/>
                </a:solidFill>
                <a:latin typeface="Inter" pitchFamily="34" charset="0"/>
                <a:ea typeface="Inter" pitchFamily="34" charset="-122"/>
                <a:cs typeface="Inter" pitchFamily="34" charset="-120"/>
              </a:rPr>
              <a:t>CONTRIBUTION MATRIX</a:t>
            </a:r>
            <a:endParaRPr lang="en-US" sz="1950" dirty="0"/>
          </a:p>
        </p:txBody>
      </p:sp>
      <p:sp>
        <p:nvSpPr>
          <p:cNvPr id="3" name="Text 1"/>
          <p:cNvSpPr/>
          <p:nvPr/>
        </p:nvSpPr>
        <p:spPr>
          <a:xfrm>
            <a:off x="1788081" y="1537692"/>
            <a:ext cx="11054239" cy="620078"/>
          </a:xfrm>
          <a:prstGeom prst="rect">
            <a:avLst/>
          </a:prstGeom>
          <a:noFill/>
          <a:ln/>
        </p:spPr>
        <p:txBody>
          <a:bodyPr wrap="none" lIns="0" tIns="0" rIns="0" bIns="0" rtlCol="0" anchor="t"/>
          <a:lstStyle/>
          <a:p>
            <a:pPr algn="ctr" indent="0" marL="0">
              <a:lnSpc>
                <a:spcPts val="4850"/>
              </a:lnSpc>
              <a:buNone/>
            </a:pPr>
            <a:r>
              <a:rPr lang="en-US" sz="3900" dirty="0">
                <a:solidFill>
                  <a:srgbClr val="0C0D0F"/>
                </a:solidFill>
                <a:latin typeface="Inter" pitchFamily="34" charset="0"/>
                <a:ea typeface="Inter" pitchFamily="34" charset="-122"/>
                <a:cs typeface="Inter" pitchFamily="34" charset="-120"/>
              </a:rPr>
              <a:t>Sectoral GDP Contribution Snapshot (2023-24)</a:t>
            </a:r>
            <a:endParaRPr lang="en-US" sz="3900" dirty="0"/>
          </a:p>
        </p:txBody>
      </p:sp>
      <p:sp>
        <p:nvSpPr>
          <p:cNvPr id="4" name="Shape 2"/>
          <p:cNvSpPr/>
          <p:nvPr/>
        </p:nvSpPr>
        <p:spPr>
          <a:xfrm>
            <a:off x="793790" y="2455426"/>
            <a:ext cx="13042821" cy="3886557"/>
          </a:xfrm>
          <a:prstGeom prst="roundRect">
            <a:avLst>
              <a:gd name="adj" fmla="val 4596"/>
            </a:avLst>
          </a:prstGeom>
          <a:noFill/>
          <a:ln w="7620">
            <a:solidFill>
              <a:srgbClr val="000000">
                <a:alpha val="8000"/>
              </a:srgbClr>
            </a:solidFill>
            <a:prstDash val="solid"/>
          </a:ln>
        </p:spPr>
      </p:sp>
      <p:sp>
        <p:nvSpPr>
          <p:cNvPr id="5" name="Shape 3"/>
          <p:cNvSpPr/>
          <p:nvPr/>
        </p:nvSpPr>
        <p:spPr>
          <a:xfrm>
            <a:off x="801410" y="2463046"/>
            <a:ext cx="13027581" cy="570905"/>
          </a:xfrm>
          <a:prstGeom prst="rect">
            <a:avLst/>
          </a:prstGeom>
          <a:solidFill>
            <a:srgbClr val="FFFFFF">
              <a:alpha val="4000"/>
            </a:srgbClr>
          </a:solidFill>
          <a:ln/>
        </p:spPr>
      </p:sp>
      <p:sp>
        <p:nvSpPr>
          <p:cNvPr id="6" name="Text 4"/>
          <p:cNvSpPr/>
          <p:nvPr/>
        </p:nvSpPr>
        <p:spPr>
          <a:xfrm>
            <a:off x="999887" y="2589728"/>
            <a:ext cx="3507700" cy="317540"/>
          </a:xfrm>
          <a:prstGeom prst="rect">
            <a:avLst/>
          </a:prstGeom>
          <a:noFill/>
          <a:ln/>
        </p:spPr>
        <p:txBody>
          <a:bodyPr wrap="none" lIns="0" tIns="0" rIns="0" bIns="0" rtlCol="0" anchor="t"/>
          <a:lstStyle/>
          <a:p>
            <a:pPr algn="l" indent="0" marL="0">
              <a:lnSpc>
                <a:spcPts val="2500"/>
              </a:lnSpc>
              <a:buNone/>
            </a:pPr>
            <a:r>
              <a:rPr lang="en-US" sz="1550" b="1" dirty="0">
                <a:solidFill>
                  <a:srgbClr val="55575A"/>
                </a:solidFill>
                <a:latin typeface="Manrope" pitchFamily="34" charset="0"/>
                <a:ea typeface="Manrope" pitchFamily="34" charset="-122"/>
                <a:cs typeface="Manrope" pitchFamily="34" charset="-120"/>
              </a:rPr>
              <a:t>Sector</a:t>
            </a:r>
            <a:endParaRPr lang="en-US" sz="1550" dirty="0"/>
          </a:p>
        </p:txBody>
      </p:sp>
      <p:sp>
        <p:nvSpPr>
          <p:cNvPr id="7" name="Text 5"/>
          <p:cNvSpPr/>
          <p:nvPr/>
        </p:nvSpPr>
        <p:spPr>
          <a:xfrm>
            <a:off x="4911923" y="2589728"/>
            <a:ext cx="4155281" cy="317540"/>
          </a:xfrm>
          <a:prstGeom prst="rect">
            <a:avLst/>
          </a:prstGeom>
          <a:noFill/>
          <a:ln/>
        </p:spPr>
        <p:txBody>
          <a:bodyPr wrap="none" lIns="0" tIns="0" rIns="0" bIns="0" rtlCol="0" anchor="t"/>
          <a:lstStyle/>
          <a:p>
            <a:pPr algn="l" indent="0" marL="0">
              <a:lnSpc>
                <a:spcPts val="2500"/>
              </a:lnSpc>
              <a:buNone/>
            </a:pPr>
            <a:r>
              <a:rPr lang="en-US" sz="1550" b="1" dirty="0">
                <a:solidFill>
                  <a:srgbClr val="55575A"/>
                </a:solidFill>
                <a:latin typeface="Manrope" pitchFamily="34" charset="0"/>
                <a:ea typeface="Manrope" pitchFamily="34" charset="-122"/>
                <a:cs typeface="Manrope" pitchFamily="34" charset="-120"/>
              </a:rPr>
              <a:t>Public Sector Share</a:t>
            </a:r>
            <a:endParaRPr lang="en-US" sz="1550" dirty="0"/>
          </a:p>
        </p:txBody>
      </p:sp>
      <p:sp>
        <p:nvSpPr>
          <p:cNvPr id="8" name="Text 6"/>
          <p:cNvSpPr/>
          <p:nvPr/>
        </p:nvSpPr>
        <p:spPr>
          <a:xfrm>
            <a:off x="9471541" y="2589728"/>
            <a:ext cx="4159091" cy="317540"/>
          </a:xfrm>
          <a:prstGeom prst="rect">
            <a:avLst/>
          </a:prstGeom>
          <a:noFill/>
          <a:ln/>
        </p:spPr>
        <p:txBody>
          <a:bodyPr wrap="none" lIns="0" tIns="0" rIns="0" bIns="0" rtlCol="0" anchor="t"/>
          <a:lstStyle/>
          <a:p>
            <a:pPr algn="l" indent="0" marL="0">
              <a:lnSpc>
                <a:spcPts val="2500"/>
              </a:lnSpc>
              <a:buNone/>
            </a:pPr>
            <a:r>
              <a:rPr lang="en-US" sz="1550" b="1" dirty="0">
                <a:solidFill>
                  <a:srgbClr val="55575A"/>
                </a:solidFill>
                <a:latin typeface="Manrope" pitchFamily="34" charset="0"/>
                <a:ea typeface="Manrope" pitchFamily="34" charset="-122"/>
                <a:cs typeface="Manrope" pitchFamily="34" charset="-120"/>
              </a:rPr>
              <a:t>Private Sector Share</a:t>
            </a:r>
            <a:endParaRPr lang="en-US" sz="1550" dirty="0"/>
          </a:p>
        </p:txBody>
      </p:sp>
      <p:sp>
        <p:nvSpPr>
          <p:cNvPr id="9" name="Shape 7"/>
          <p:cNvSpPr/>
          <p:nvPr/>
        </p:nvSpPr>
        <p:spPr>
          <a:xfrm>
            <a:off x="801410" y="3033951"/>
            <a:ext cx="13027581" cy="888444"/>
          </a:xfrm>
          <a:prstGeom prst="rect">
            <a:avLst/>
          </a:prstGeom>
          <a:solidFill>
            <a:srgbClr val="000000">
              <a:alpha val="4000"/>
            </a:srgbClr>
          </a:solidFill>
          <a:ln/>
        </p:spPr>
      </p:sp>
      <p:sp>
        <p:nvSpPr>
          <p:cNvPr id="10" name="Text 8"/>
          <p:cNvSpPr/>
          <p:nvPr/>
        </p:nvSpPr>
        <p:spPr>
          <a:xfrm>
            <a:off x="999887" y="3160633"/>
            <a:ext cx="3507700" cy="317540"/>
          </a:xfrm>
          <a:prstGeom prst="rect">
            <a:avLst/>
          </a:prstGeom>
          <a:noFill/>
          <a:ln/>
        </p:spPr>
        <p:txBody>
          <a:bodyPr wrap="non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Primary</a:t>
            </a:r>
            <a:endParaRPr lang="en-US" sz="1550" dirty="0"/>
          </a:p>
        </p:txBody>
      </p:sp>
      <p:sp>
        <p:nvSpPr>
          <p:cNvPr id="11" name="Text 9"/>
          <p:cNvSpPr/>
          <p:nvPr/>
        </p:nvSpPr>
        <p:spPr>
          <a:xfrm>
            <a:off x="4911923" y="3160633"/>
            <a:ext cx="4155281" cy="635079"/>
          </a:xfrm>
          <a:prstGeom prst="rect">
            <a:avLst/>
          </a:prstGeom>
          <a:noFill/>
          <a:ln/>
        </p:spPr>
        <p:txBody>
          <a:bodyPr wrap="squar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Minimal; limited to specific state-owned agricultural corporations and research</a:t>
            </a:r>
            <a:endParaRPr lang="en-US" sz="1550" dirty="0"/>
          </a:p>
        </p:txBody>
      </p:sp>
      <p:sp>
        <p:nvSpPr>
          <p:cNvPr id="12" name="Text 10"/>
          <p:cNvSpPr/>
          <p:nvPr/>
        </p:nvSpPr>
        <p:spPr>
          <a:xfrm>
            <a:off x="9471541" y="3160633"/>
            <a:ext cx="4159091" cy="635079"/>
          </a:xfrm>
          <a:prstGeom prst="rect">
            <a:avLst/>
          </a:prstGeom>
          <a:noFill/>
          <a:ln/>
        </p:spPr>
        <p:txBody>
          <a:bodyPr wrap="squar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Dominant; majority of agricultural production, fishing, and mining is privately owned</a:t>
            </a:r>
            <a:endParaRPr lang="en-US" sz="1550" dirty="0"/>
          </a:p>
        </p:txBody>
      </p:sp>
      <p:sp>
        <p:nvSpPr>
          <p:cNvPr id="13" name="Shape 11"/>
          <p:cNvSpPr/>
          <p:nvPr/>
        </p:nvSpPr>
        <p:spPr>
          <a:xfrm>
            <a:off x="801410" y="3922395"/>
            <a:ext cx="13027581" cy="1205984"/>
          </a:xfrm>
          <a:prstGeom prst="rect">
            <a:avLst/>
          </a:prstGeom>
          <a:solidFill>
            <a:srgbClr val="FFFFFF">
              <a:alpha val="4000"/>
            </a:srgbClr>
          </a:solidFill>
          <a:ln/>
        </p:spPr>
      </p:sp>
      <p:sp>
        <p:nvSpPr>
          <p:cNvPr id="14" name="Text 12"/>
          <p:cNvSpPr/>
          <p:nvPr/>
        </p:nvSpPr>
        <p:spPr>
          <a:xfrm>
            <a:off x="999887" y="4049078"/>
            <a:ext cx="3507700" cy="317540"/>
          </a:xfrm>
          <a:prstGeom prst="rect">
            <a:avLst/>
          </a:prstGeom>
          <a:noFill/>
          <a:ln/>
        </p:spPr>
        <p:txBody>
          <a:bodyPr wrap="non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Secondary</a:t>
            </a:r>
            <a:endParaRPr lang="en-US" sz="1550" dirty="0"/>
          </a:p>
        </p:txBody>
      </p:sp>
      <p:sp>
        <p:nvSpPr>
          <p:cNvPr id="15" name="Text 13"/>
          <p:cNvSpPr/>
          <p:nvPr/>
        </p:nvSpPr>
        <p:spPr>
          <a:xfrm>
            <a:off x="4911923" y="4049078"/>
            <a:ext cx="4155281" cy="952619"/>
          </a:xfrm>
          <a:prstGeom prst="rect">
            <a:avLst/>
          </a:prstGeom>
          <a:noFill/>
          <a:ln/>
        </p:spPr>
        <p:txBody>
          <a:bodyPr wrap="squar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Significant in heavy industries (e.g., steel, energy), defence production, and certain utilities</a:t>
            </a:r>
            <a:endParaRPr lang="en-US" sz="1550" dirty="0"/>
          </a:p>
        </p:txBody>
      </p:sp>
      <p:sp>
        <p:nvSpPr>
          <p:cNvPr id="16" name="Text 14"/>
          <p:cNvSpPr/>
          <p:nvPr/>
        </p:nvSpPr>
        <p:spPr>
          <a:xfrm>
            <a:off x="9471541" y="4049078"/>
            <a:ext cx="4159091" cy="635079"/>
          </a:xfrm>
          <a:prstGeom prst="rect">
            <a:avLst/>
          </a:prstGeom>
          <a:noFill/>
          <a:ln/>
        </p:spPr>
        <p:txBody>
          <a:bodyPr wrap="squar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Majority in manufacturing, construction, and consumer goods; rapidly expanding</a:t>
            </a:r>
            <a:endParaRPr lang="en-US" sz="1550" dirty="0"/>
          </a:p>
        </p:txBody>
      </p:sp>
      <p:sp>
        <p:nvSpPr>
          <p:cNvPr id="17" name="Shape 15"/>
          <p:cNvSpPr/>
          <p:nvPr/>
        </p:nvSpPr>
        <p:spPr>
          <a:xfrm>
            <a:off x="801410" y="5128379"/>
            <a:ext cx="13027581" cy="1205984"/>
          </a:xfrm>
          <a:prstGeom prst="rect">
            <a:avLst/>
          </a:prstGeom>
          <a:solidFill>
            <a:srgbClr val="000000">
              <a:alpha val="4000"/>
            </a:srgbClr>
          </a:solidFill>
          <a:ln/>
        </p:spPr>
      </p:sp>
      <p:sp>
        <p:nvSpPr>
          <p:cNvPr id="18" name="Text 16"/>
          <p:cNvSpPr/>
          <p:nvPr/>
        </p:nvSpPr>
        <p:spPr>
          <a:xfrm>
            <a:off x="999887" y="5255062"/>
            <a:ext cx="3507700" cy="317540"/>
          </a:xfrm>
          <a:prstGeom prst="rect">
            <a:avLst/>
          </a:prstGeom>
          <a:noFill/>
          <a:ln/>
        </p:spPr>
        <p:txBody>
          <a:bodyPr wrap="non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Tertiary</a:t>
            </a:r>
            <a:endParaRPr lang="en-US" sz="1550" dirty="0"/>
          </a:p>
        </p:txBody>
      </p:sp>
      <p:sp>
        <p:nvSpPr>
          <p:cNvPr id="19" name="Text 17"/>
          <p:cNvSpPr/>
          <p:nvPr/>
        </p:nvSpPr>
        <p:spPr>
          <a:xfrm>
            <a:off x="4911923" y="5255062"/>
            <a:ext cx="4155281" cy="952619"/>
          </a:xfrm>
          <a:prstGeom prst="rect">
            <a:avLst/>
          </a:prstGeom>
          <a:noFill/>
          <a:ln/>
        </p:spPr>
        <p:txBody>
          <a:bodyPr wrap="squar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Strong presence in public administration, defence, education, healthcare, and state-owned transport/communication</a:t>
            </a:r>
            <a:endParaRPr lang="en-US" sz="1550" dirty="0"/>
          </a:p>
        </p:txBody>
      </p:sp>
      <p:sp>
        <p:nvSpPr>
          <p:cNvPr id="20" name="Text 18"/>
          <p:cNvSpPr/>
          <p:nvPr/>
        </p:nvSpPr>
        <p:spPr>
          <a:xfrm>
            <a:off x="9471541" y="5255062"/>
            <a:ext cx="4159091" cy="952619"/>
          </a:xfrm>
          <a:prstGeom prst="rect">
            <a:avLst/>
          </a:prstGeom>
          <a:noFill/>
          <a:ln/>
        </p:spPr>
        <p:txBody>
          <a:bodyPr wrap="squar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Predominant in IT, finance, trade, hospitality, private education, and healthcare; fastest-growing segment</a:t>
            </a:r>
            <a:endParaRPr lang="en-US" sz="1550" dirty="0"/>
          </a:p>
        </p:txBody>
      </p:sp>
      <p:sp>
        <p:nvSpPr>
          <p:cNvPr id="21" name="Text 19"/>
          <p:cNvSpPr/>
          <p:nvPr/>
        </p:nvSpPr>
        <p:spPr>
          <a:xfrm>
            <a:off x="793790" y="6565225"/>
            <a:ext cx="13042821" cy="635079"/>
          </a:xfrm>
          <a:prstGeom prst="rect">
            <a:avLst/>
          </a:prstGeom>
          <a:noFill/>
          <a:ln/>
        </p:spPr>
        <p:txBody>
          <a:bodyPr wrap="square" lIns="0" tIns="0" rIns="0" bIns="0" rtlCol="0" anchor="t"/>
          <a:lstStyle/>
          <a:p>
            <a:pPr algn="l" indent="0" marL="0">
              <a:lnSpc>
                <a:spcPts val="2500"/>
              </a:lnSpc>
              <a:buNone/>
            </a:pPr>
            <a:r>
              <a:rPr lang="en-US" sz="1550" dirty="0">
                <a:solidFill>
                  <a:srgbClr val="55575A"/>
                </a:solidFill>
                <a:latin typeface="Manrope" pitchFamily="34" charset="0"/>
                <a:ea typeface="Manrope" pitchFamily="34" charset="-122"/>
                <a:cs typeface="Manrope" pitchFamily="34" charset="-120"/>
              </a:rPr>
              <a:t>This snapshot demonstrates the diverse roles and contributions of public and private ownership across India's economic sectors, highlighting the increasing dynamism of the private sector, particularly in services and manufacturing.</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5798939" y="592931"/>
            <a:ext cx="3032522" cy="261342"/>
          </a:xfrm>
          <a:prstGeom prst="rect">
            <a:avLst/>
          </a:prstGeom>
          <a:noFill/>
          <a:ln/>
        </p:spPr>
        <p:txBody>
          <a:bodyPr wrap="none" lIns="0" tIns="0" rIns="0" bIns="0" rtlCol="0" anchor="t"/>
          <a:lstStyle/>
          <a:p>
            <a:pPr algn="ctr" indent="0" marL="0">
              <a:lnSpc>
                <a:spcPts val="2050"/>
              </a:lnSpc>
              <a:buNone/>
            </a:pPr>
            <a:r>
              <a:rPr lang="en-US" sz="1600" dirty="0">
                <a:solidFill>
                  <a:srgbClr val="FF7047"/>
                </a:solidFill>
                <a:latin typeface="Inter" pitchFamily="34" charset="0"/>
                <a:ea typeface="Inter" pitchFamily="34" charset="-122"/>
                <a:cs typeface="Inter" pitchFamily="34" charset="-120"/>
              </a:rPr>
              <a:t>SUMMARISING THE JOURNEY</a:t>
            </a:r>
            <a:endParaRPr lang="en-US" sz="1600" dirty="0"/>
          </a:p>
        </p:txBody>
      </p:sp>
      <p:sp>
        <p:nvSpPr>
          <p:cNvPr id="3" name="Text 1"/>
          <p:cNvSpPr/>
          <p:nvPr/>
        </p:nvSpPr>
        <p:spPr>
          <a:xfrm>
            <a:off x="2976205" y="1021437"/>
            <a:ext cx="8677989" cy="522684"/>
          </a:xfrm>
          <a:prstGeom prst="rect">
            <a:avLst/>
          </a:prstGeom>
          <a:noFill/>
          <a:ln/>
        </p:spPr>
        <p:txBody>
          <a:bodyPr wrap="none" lIns="0" tIns="0" rIns="0" bIns="0" rtlCol="0" anchor="t"/>
          <a:lstStyle/>
          <a:p>
            <a:pPr algn="ctr" indent="0" marL="0">
              <a:lnSpc>
                <a:spcPts val="4100"/>
              </a:lnSpc>
              <a:buNone/>
            </a:pPr>
            <a:r>
              <a:rPr lang="en-US" sz="3250" dirty="0">
                <a:solidFill>
                  <a:srgbClr val="0C0D0F"/>
                </a:solidFill>
                <a:latin typeface="Inter" pitchFamily="34" charset="0"/>
                <a:ea typeface="Inter" pitchFamily="34" charset="-122"/>
                <a:cs typeface="Inter" pitchFamily="34" charset="-120"/>
              </a:rPr>
              <a:t>Key Takeaways on Indian Economic Sectors</a:t>
            </a:r>
            <a:endParaRPr lang="en-US" sz="3250" dirty="0"/>
          </a:p>
        </p:txBody>
      </p:sp>
      <p:sp>
        <p:nvSpPr>
          <p:cNvPr id="4" name="Shape 2"/>
          <p:cNvSpPr/>
          <p:nvPr/>
        </p:nvSpPr>
        <p:spPr>
          <a:xfrm>
            <a:off x="668893" y="1794986"/>
            <a:ext cx="376238" cy="376238"/>
          </a:xfrm>
          <a:prstGeom prst="roundRect">
            <a:avLst>
              <a:gd name="adj" fmla="val 40008"/>
            </a:avLst>
          </a:prstGeom>
          <a:solidFill>
            <a:srgbClr val="FFFFFF"/>
          </a:solidFill>
          <a:ln w="7620">
            <a:solidFill>
              <a:srgbClr val="FF7047"/>
            </a:solidFill>
            <a:prstDash val="solid"/>
          </a:ln>
        </p:spPr>
      </p:sp>
      <p:sp>
        <p:nvSpPr>
          <p:cNvPr id="5" name="Text 3"/>
          <p:cNvSpPr/>
          <p:nvPr/>
        </p:nvSpPr>
        <p:spPr>
          <a:xfrm>
            <a:off x="1212294" y="1852374"/>
            <a:ext cx="2720697" cy="261342"/>
          </a:xfrm>
          <a:prstGeom prst="rect">
            <a:avLst/>
          </a:prstGeom>
          <a:noFill/>
          <a:ln/>
        </p:spPr>
        <p:txBody>
          <a:bodyPr wrap="none" lIns="0" tIns="0" rIns="0" bIns="0" rtlCol="0" anchor="t"/>
          <a:lstStyle/>
          <a:p>
            <a:pPr algn="l" indent="0" marL="0">
              <a:lnSpc>
                <a:spcPts val="2050"/>
              </a:lnSpc>
              <a:buNone/>
            </a:pPr>
            <a:r>
              <a:rPr lang="en-US" sz="1600" dirty="0">
                <a:solidFill>
                  <a:srgbClr val="55575A"/>
                </a:solidFill>
                <a:latin typeface="Inter" pitchFamily="34" charset="0"/>
                <a:ea typeface="Inter" pitchFamily="34" charset="-122"/>
                <a:cs typeface="Inter" pitchFamily="34" charset="-120"/>
              </a:rPr>
              <a:t>Services Sector Leadership</a:t>
            </a:r>
            <a:endParaRPr lang="en-US" sz="1600" dirty="0"/>
          </a:p>
        </p:txBody>
      </p:sp>
      <p:sp>
        <p:nvSpPr>
          <p:cNvPr id="6" name="Text 4"/>
          <p:cNvSpPr/>
          <p:nvPr/>
        </p:nvSpPr>
        <p:spPr>
          <a:xfrm>
            <a:off x="1212294" y="2213967"/>
            <a:ext cx="12749212" cy="535305"/>
          </a:xfrm>
          <a:prstGeom prst="rect">
            <a:avLst/>
          </a:prstGeom>
          <a:noFill/>
          <a:ln/>
        </p:spPr>
        <p:txBody>
          <a:bodyPr wrap="square" lIns="0" tIns="0" rIns="0" bIns="0" rtlCol="0" anchor="t"/>
          <a:lstStyle/>
          <a:p>
            <a:pPr algn="l" indent="0" marL="0">
              <a:lnSpc>
                <a:spcPts val="2100"/>
              </a:lnSpc>
              <a:buNone/>
            </a:pPr>
            <a:r>
              <a:rPr lang="en-US" sz="1300" dirty="0">
                <a:solidFill>
                  <a:srgbClr val="55575A"/>
                </a:solidFill>
                <a:latin typeface="Manrope" pitchFamily="34" charset="0"/>
                <a:ea typeface="Manrope" pitchFamily="34" charset="-122"/>
                <a:cs typeface="Manrope" pitchFamily="34" charset="-120"/>
              </a:rPr>
              <a:t>The services sector's dominant contribution to GDP underscores India's global prowess in IT, business process outsourcing, and other service industries, making it a key growth engine.</a:t>
            </a:r>
            <a:endParaRPr lang="en-US" sz="1300" dirty="0"/>
          </a:p>
        </p:txBody>
      </p:sp>
      <p:sp>
        <p:nvSpPr>
          <p:cNvPr id="7" name="Shape 5"/>
          <p:cNvSpPr/>
          <p:nvPr/>
        </p:nvSpPr>
        <p:spPr>
          <a:xfrm>
            <a:off x="668893" y="3083719"/>
            <a:ext cx="376238" cy="376238"/>
          </a:xfrm>
          <a:prstGeom prst="roundRect">
            <a:avLst>
              <a:gd name="adj" fmla="val 40008"/>
            </a:avLst>
          </a:prstGeom>
          <a:solidFill>
            <a:srgbClr val="FFFFFF"/>
          </a:solidFill>
          <a:ln w="7620">
            <a:solidFill>
              <a:srgbClr val="FF7047"/>
            </a:solidFill>
            <a:prstDash val="solid"/>
          </a:ln>
        </p:spPr>
      </p:sp>
      <p:sp>
        <p:nvSpPr>
          <p:cNvPr id="8" name="Text 6"/>
          <p:cNvSpPr/>
          <p:nvPr/>
        </p:nvSpPr>
        <p:spPr>
          <a:xfrm>
            <a:off x="1212294" y="3141107"/>
            <a:ext cx="4282678" cy="261342"/>
          </a:xfrm>
          <a:prstGeom prst="rect">
            <a:avLst/>
          </a:prstGeom>
          <a:noFill/>
          <a:ln/>
        </p:spPr>
        <p:txBody>
          <a:bodyPr wrap="none" lIns="0" tIns="0" rIns="0" bIns="0" rtlCol="0" anchor="t"/>
          <a:lstStyle/>
          <a:p>
            <a:pPr algn="l" indent="0" marL="0">
              <a:lnSpc>
                <a:spcPts val="2050"/>
              </a:lnSpc>
              <a:buNone/>
            </a:pPr>
            <a:r>
              <a:rPr lang="en-US" sz="1600" dirty="0">
                <a:solidFill>
                  <a:srgbClr val="55575A"/>
                </a:solidFill>
                <a:latin typeface="Inter" pitchFamily="34" charset="0"/>
                <a:ea typeface="Inter" pitchFamily="34" charset="-122"/>
                <a:cs typeface="Inter" pitchFamily="34" charset="-120"/>
              </a:rPr>
              <a:t>Agricultural Employment &amp; Output Disparity</a:t>
            </a:r>
            <a:endParaRPr lang="en-US" sz="1600" dirty="0"/>
          </a:p>
        </p:txBody>
      </p:sp>
      <p:sp>
        <p:nvSpPr>
          <p:cNvPr id="9" name="Text 7"/>
          <p:cNvSpPr/>
          <p:nvPr/>
        </p:nvSpPr>
        <p:spPr>
          <a:xfrm>
            <a:off x="1212294" y="3502700"/>
            <a:ext cx="12749212" cy="535305"/>
          </a:xfrm>
          <a:prstGeom prst="rect">
            <a:avLst/>
          </a:prstGeom>
          <a:noFill/>
          <a:ln/>
        </p:spPr>
        <p:txBody>
          <a:bodyPr wrap="square" lIns="0" tIns="0" rIns="0" bIns="0" rtlCol="0" anchor="t"/>
          <a:lstStyle/>
          <a:p>
            <a:pPr algn="l" indent="0" marL="0">
              <a:lnSpc>
                <a:spcPts val="2100"/>
              </a:lnSpc>
              <a:buNone/>
            </a:pPr>
            <a:r>
              <a:rPr lang="en-US" sz="1300" dirty="0">
                <a:solidFill>
                  <a:srgbClr val="55575A"/>
                </a:solidFill>
                <a:latin typeface="Manrope" pitchFamily="34" charset="0"/>
                <a:ea typeface="Manrope" pitchFamily="34" charset="-122"/>
                <a:cs typeface="Manrope" pitchFamily="34" charset="-120"/>
              </a:rPr>
              <a:t>Despite employing the largest segment of the population, agriculture's diminishing GDP share indicates a need for increased productivity and value addition in this vital sector.</a:t>
            </a:r>
            <a:endParaRPr lang="en-US" sz="1300" dirty="0"/>
          </a:p>
        </p:txBody>
      </p:sp>
      <p:sp>
        <p:nvSpPr>
          <p:cNvPr id="10" name="Shape 8"/>
          <p:cNvSpPr/>
          <p:nvPr/>
        </p:nvSpPr>
        <p:spPr>
          <a:xfrm>
            <a:off x="668893" y="4372451"/>
            <a:ext cx="376238" cy="376238"/>
          </a:xfrm>
          <a:prstGeom prst="roundRect">
            <a:avLst>
              <a:gd name="adj" fmla="val 40008"/>
            </a:avLst>
          </a:prstGeom>
          <a:solidFill>
            <a:srgbClr val="FFFFFF"/>
          </a:solidFill>
          <a:ln w="7620">
            <a:solidFill>
              <a:srgbClr val="FF7047"/>
            </a:solidFill>
            <a:prstDash val="solid"/>
          </a:ln>
        </p:spPr>
      </p:sp>
      <p:sp>
        <p:nvSpPr>
          <p:cNvPr id="11" name="Text 9"/>
          <p:cNvSpPr/>
          <p:nvPr/>
        </p:nvSpPr>
        <p:spPr>
          <a:xfrm>
            <a:off x="1212294" y="4429839"/>
            <a:ext cx="2430066" cy="261342"/>
          </a:xfrm>
          <a:prstGeom prst="rect">
            <a:avLst/>
          </a:prstGeom>
          <a:noFill/>
          <a:ln/>
        </p:spPr>
        <p:txBody>
          <a:bodyPr wrap="none" lIns="0" tIns="0" rIns="0" bIns="0" rtlCol="0" anchor="t"/>
          <a:lstStyle/>
          <a:p>
            <a:pPr algn="l" indent="0" marL="0">
              <a:lnSpc>
                <a:spcPts val="2050"/>
              </a:lnSpc>
              <a:buNone/>
            </a:pPr>
            <a:r>
              <a:rPr lang="en-US" sz="1600" dirty="0">
                <a:solidFill>
                  <a:srgbClr val="55575A"/>
                </a:solidFill>
                <a:latin typeface="Inter" pitchFamily="34" charset="0"/>
                <a:ea typeface="Inter" pitchFamily="34" charset="-122"/>
                <a:cs typeface="Inter" pitchFamily="34" charset="-120"/>
              </a:rPr>
              <a:t>Steady Industrial Growth</a:t>
            </a:r>
            <a:endParaRPr lang="en-US" sz="1600" dirty="0"/>
          </a:p>
        </p:txBody>
      </p:sp>
      <p:sp>
        <p:nvSpPr>
          <p:cNvPr id="12" name="Text 10"/>
          <p:cNvSpPr/>
          <p:nvPr/>
        </p:nvSpPr>
        <p:spPr>
          <a:xfrm>
            <a:off x="1212294" y="4791432"/>
            <a:ext cx="12749212" cy="535305"/>
          </a:xfrm>
          <a:prstGeom prst="rect">
            <a:avLst/>
          </a:prstGeom>
          <a:noFill/>
          <a:ln/>
        </p:spPr>
        <p:txBody>
          <a:bodyPr wrap="square" lIns="0" tIns="0" rIns="0" bIns="0" rtlCol="0" anchor="t"/>
          <a:lstStyle/>
          <a:p>
            <a:pPr algn="l" indent="0" marL="0">
              <a:lnSpc>
                <a:spcPts val="2100"/>
              </a:lnSpc>
              <a:buNone/>
            </a:pPr>
            <a:r>
              <a:rPr lang="en-US" sz="1300" dirty="0">
                <a:solidFill>
                  <a:srgbClr val="55575A"/>
                </a:solidFill>
                <a:latin typeface="Manrope" pitchFamily="34" charset="0"/>
                <a:ea typeface="Manrope" pitchFamily="34" charset="-122"/>
                <a:cs typeface="Manrope" pitchFamily="34" charset="-120"/>
              </a:rPr>
              <a:t>The industrial sector continues its steady growth, crucial for job creation, manufacturing capabilities, and infrastructure development, essential for a balanced economy.</a:t>
            </a:r>
            <a:endParaRPr lang="en-US" sz="1300" dirty="0"/>
          </a:p>
        </p:txBody>
      </p:sp>
      <p:sp>
        <p:nvSpPr>
          <p:cNvPr id="13" name="Shape 11"/>
          <p:cNvSpPr/>
          <p:nvPr/>
        </p:nvSpPr>
        <p:spPr>
          <a:xfrm>
            <a:off x="668893" y="5661184"/>
            <a:ext cx="376238" cy="376238"/>
          </a:xfrm>
          <a:prstGeom prst="roundRect">
            <a:avLst>
              <a:gd name="adj" fmla="val 40008"/>
            </a:avLst>
          </a:prstGeom>
          <a:solidFill>
            <a:srgbClr val="FFFFFF"/>
          </a:solidFill>
          <a:ln w="7620">
            <a:solidFill>
              <a:srgbClr val="FF7047"/>
            </a:solidFill>
            <a:prstDash val="solid"/>
          </a:ln>
        </p:spPr>
      </p:sp>
      <p:sp>
        <p:nvSpPr>
          <p:cNvPr id="14" name="Text 12"/>
          <p:cNvSpPr/>
          <p:nvPr/>
        </p:nvSpPr>
        <p:spPr>
          <a:xfrm>
            <a:off x="1212294" y="5718572"/>
            <a:ext cx="3078361" cy="261342"/>
          </a:xfrm>
          <a:prstGeom prst="rect">
            <a:avLst/>
          </a:prstGeom>
          <a:noFill/>
          <a:ln/>
        </p:spPr>
        <p:txBody>
          <a:bodyPr wrap="none" lIns="0" tIns="0" rIns="0" bIns="0" rtlCol="0" anchor="t"/>
          <a:lstStyle/>
          <a:p>
            <a:pPr algn="l" indent="0" marL="0">
              <a:lnSpc>
                <a:spcPts val="2050"/>
              </a:lnSpc>
              <a:buNone/>
            </a:pPr>
            <a:r>
              <a:rPr lang="en-US" sz="1600" dirty="0">
                <a:solidFill>
                  <a:srgbClr val="55575A"/>
                </a:solidFill>
                <a:latin typeface="Inter" pitchFamily="34" charset="0"/>
                <a:ea typeface="Inter" pitchFamily="34" charset="-122"/>
                <a:cs typeface="Inter" pitchFamily="34" charset="-120"/>
              </a:rPr>
              <a:t>Organized Sector's Importance</a:t>
            </a:r>
            <a:endParaRPr lang="en-US" sz="1600" dirty="0"/>
          </a:p>
        </p:txBody>
      </p:sp>
      <p:sp>
        <p:nvSpPr>
          <p:cNvPr id="15" name="Text 13"/>
          <p:cNvSpPr/>
          <p:nvPr/>
        </p:nvSpPr>
        <p:spPr>
          <a:xfrm>
            <a:off x="1212294" y="6080165"/>
            <a:ext cx="12749212" cy="267653"/>
          </a:xfrm>
          <a:prstGeom prst="rect">
            <a:avLst/>
          </a:prstGeom>
          <a:noFill/>
          <a:ln/>
        </p:spPr>
        <p:txBody>
          <a:bodyPr wrap="none" lIns="0" tIns="0" rIns="0" bIns="0" rtlCol="0" anchor="t"/>
          <a:lstStyle/>
          <a:p>
            <a:pPr algn="l" indent="0" marL="0">
              <a:lnSpc>
                <a:spcPts val="2100"/>
              </a:lnSpc>
              <a:buNone/>
            </a:pPr>
            <a:r>
              <a:rPr lang="en-US" sz="1300" dirty="0">
                <a:solidFill>
                  <a:srgbClr val="55575A"/>
                </a:solidFill>
                <a:latin typeface="Manrope" pitchFamily="34" charset="0"/>
                <a:ea typeface="Manrope" pitchFamily="34" charset="-122"/>
                <a:cs typeface="Manrope" pitchFamily="34" charset="-120"/>
              </a:rPr>
              <a:t>Expanding the organized sector is vital for providing formal employment, social security, and better working conditions, contributing significantly to economic stability.</a:t>
            </a:r>
            <a:endParaRPr lang="en-US" sz="1300" dirty="0"/>
          </a:p>
        </p:txBody>
      </p:sp>
      <p:sp>
        <p:nvSpPr>
          <p:cNvPr id="16" name="Shape 14"/>
          <p:cNvSpPr/>
          <p:nvPr/>
        </p:nvSpPr>
        <p:spPr>
          <a:xfrm>
            <a:off x="668893" y="6682264"/>
            <a:ext cx="376238" cy="376238"/>
          </a:xfrm>
          <a:prstGeom prst="roundRect">
            <a:avLst>
              <a:gd name="adj" fmla="val 40008"/>
            </a:avLst>
          </a:prstGeom>
          <a:solidFill>
            <a:srgbClr val="FFFFFF"/>
          </a:solidFill>
          <a:ln w="7620">
            <a:solidFill>
              <a:srgbClr val="FF7047"/>
            </a:solidFill>
            <a:prstDash val="solid"/>
          </a:ln>
        </p:spPr>
      </p:sp>
      <p:sp>
        <p:nvSpPr>
          <p:cNvPr id="17" name="Text 15"/>
          <p:cNvSpPr/>
          <p:nvPr/>
        </p:nvSpPr>
        <p:spPr>
          <a:xfrm>
            <a:off x="1212294" y="6739652"/>
            <a:ext cx="2604849" cy="261342"/>
          </a:xfrm>
          <a:prstGeom prst="rect">
            <a:avLst/>
          </a:prstGeom>
          <a:noFill/>
          <a:ln/>
        </p:spPr>
        <p:txBody>
          <a:bodyPr wrap="none" lIns="0" tIns="0" rIns="0" bIns="0" rtlCol="0" anchor="t"/>
          <a:lstStyle/>
          <a:p>
            <a:pPr algn="l" indent="0" marL="0">
              <a:lnSpc>
                <a:spcPts val="2050"/>
              </a:lnSpc>
              <a:buNone/>
            </a:pPr>
            <a:r>
              <a:rPr lang="en-US" sz="1600" dirty="0">
                <a:solidFill>
                  <a:srgbClr val="55575A"/>
                </a:solidFill>
                <a:latin typeface="Inter" pitchFamily="34" charset="0"/>
                <a:ea typeface="Inter" pitchFamily="34" charset="-122"/>
                <a:cs typeface="Inter" pitchFamily="34" charset="-120"/>
              </a:rPr>
              <a:t>Mixed Economy Dynamics</a:t>
            </a:r>
            <a:endParaRPr lang="en-US" sz="1600" dirty="0"/>
          </a:p>
        </p:txBody>
      </p:sp>
      <p:sp>
        <p:nvSpPr>
          <p:cNvPr id="18" name="Text 16"/>
          <p:cNvSpPr/>
          <p:nvPr/>
        </p:nvSpPr>
        <p:spPr>
          <a:xfrm>
            <a:off x="1212294" y="7101245"/>
            <a:ext cx="12749212" cy="535305"/>
          </a:xfrm>
          <a:prstGeom prst="rect">
            <a:avLst/>
          </a:prstGeom>
          <a:noFill/>
          <a:ln/>
        </p:spPr>
        <p:txBody>
          <a:bodyPr wrap="square" lIns="0" tIns="0" rIns="0" bIns="0" rtlCol="0" anchor="t"/>
          <a:lstStyle/>
          <a:p>
            <a:pPr algn="l" indent="0" marL="0">
              <a:lnSpc>
                <a:spcPts val="2100"/>
              </a:lnSpc>
              <a:buNone/>
            </a:pPr>
            <a:r>
              <a:rPr lang="en-US" sz="1300" dirty="0">
                <a:solidFill>
                  <a:srgbClr val="55575A"/>
                </a:solidFill>
                <a:latin typeface="Manrope" pitchFamily="34" charset="0"/>
                <a:ea typeface="Manrope" pitchFamily="34" charset="-122"/>
                <a:cs typeface="Manrope" pitchFamily="34" charset="-120"/>
              </a:rPr>
              <a:t>The interplay between public and private sectors defines India's mixed economy, with evolving roles and increasing private participation driving innovation and competition.</a:t>
            </a:r>
            <a:endParaRPr lang="en-US" sz="13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2025-09-07T12:51:59Z</dcterms:created>
  <dcterms:modified xsi:type="dcterms:W3CDTF">2025-09-07T12:51:59Z</dcterms:modified>
</cp:coreProperties>
</file>